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66" r:id="rId1"/>
  </p:sldMasterIdLst>
  <p:notesMasterIdLst>
    <p:notesMasterId r:id="rId60"/>
  </p:notesMasterIdLst>
  <p:handoutMasterIdLst>
    <p:handoutMasterId r:id="rId61"/>
  </p:handoutMasterIdLst>
  <p:sldIdLst>
    <p:sldId id="256" r:id="rId2"/>
    <p:sldId id="374" r:id="rId3"/>
    <p:sldId id="391" r:id="rId4"/>
    <p:sldId id="385" r:id="rId5"/>
    <p:sldId id="382" r:id="rId6"/>
    <p:sldId id="383" r:id="rId7"/>
    <p:sldId id="384" r:id="rId8"/>
    <p:sldId id="376" r:id="rId9"/>
    <p:sldId id="392" r:id="rId10"/>
    <p:sldId id="393" r:id="rId11"/>
    <p:sldId id="387" r:id="rId12"/>
    <p:sldId id="406" r:id="rId13"/>
    <p:sldId id="375" r:id="rId14"/>
    <p:sldId id="380" r:id="rId15"/>
    <p:sldId id="381" r:id="rId16"/>
    <p:sldId id="395" r:id="rId17"/>
    <p:sldId id="377" r:id="rId18"/>
    <p:sldId id="396" r:id="rId19"/>
    <p:sldId id="397" r:id="rId20"/>
    <p:sldId id="398" r:id="rId21"/>
    <p:sldId id="379" r:id="rId22"/>
    <p:sldId id="322" r:id="rId23"/>
    <p:sldId id="399" r:id="rId24"/>
    <p:sldId id="407" r:id="rId25"/>
    <p:sldId id="388" r:id="rId26"/>
    <p:sldId id="334" r:id="rId27"/>
    <p:sldId id="410" r:id="rId28"/>
    <p:sldId id="335" r:id="rId29"/>
    <p:sldId id="336" r:id="rId30"/>
    <p:sldId id="401" r:id="rId31"/>
    <p:sldId id="344" r:id="rId32"/>
    <p:sldId id="348" r:id="rId33"/>
    <p:sldId id="389" r:id="rId34"/>
    <p:sldId id="400" r:id="rId35"/>
    <p:sldId id="342" r:id="rId36"/>
    <p:sldId id="343" r:id="rId37"/>
    <p:sldId id="409" r:id="rId38"/>
    <p:sldId id="354" r:id="rId39"/>
    <p:sldId id="357" r:id="rId40"/>
    <p:sldId id="403" r:id="rId41"/>
    <p:sldId id="404" r:id="rId42"/>
    <p:sldId id="360" r:id="rId43"/>
    <p:sldId id="361" r:id="rId44"/>
    <p:sldId id="372" r:id="rId45"/>
    <p:sldId id="366" r:id="rId46"/>
    <p:sldId id="367" r:id="rId47"/>
    <p:sldId id="364" r:id="rId48"/>
    <p:sldId id="321" r:id="rId49"/>
    <p:sldId id="408" r:id="rId50"/>
    <p:sldId id="319" r:id="rId51"/>
    <p:sldId id="320" r:id="rId52"/>
    <p:sldId id="323" r:id="rId53"/>
    <p:sldId id="325" r:id="rId54"/>
    <p:sldId id="405" r:id="rId55"/>
    <p:sldId id="316" r:id="rId56"/>
    <p:sldId id="402" r:id="rId57"/>
    <p:sldId id="411" r:id="rId58"/>
    <p:sldId id="373" r:id="rId59"/>
  </p:sldIdLst>
  <p:sldSz cx="9144000" cy="6858000" type="screen4x3"/>
  <p:notesSz cx="6858000" cy="91170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4400" kern="1200">
        <a:solidFill>
          <a:schemeClr val="tx1"/>
        </a:solidFill>
        <a:latin typeface="Arial Narrow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4400" kern="1200">
        <a:solidFill>
          <a:schemeClr val="tx1"/>
        </a:solidFill>
        <a:latin typeface="Arial Narrow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4400" kern="1200">
        <a:solidFill>
          <a:schemeClr val="tx1"/>
        </a:solidFill>
        <a:latin typeface="Arial Narrow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4400" kern="1200">
        <a:solidFill>
          <a:schemeClr val="tx1"/>
        </a:solidFill>
        <a:latin typeface="Arial Narrow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4400" kern="1200">
        <a:solidFill>
          <a:schemeClr val="tx1"/>
        </a:solidFill>
        <a:latin typeface="Arial Narrow" pitchFamily="34" charset="0"/>
        <a:ea typeface="+mn-ea"/>
        <a:cs typeface="+mn-cs"/>
      </a:defRPr>
    </a:lvl5pPr>
    <a:lvl6pPr marL="2286000" algn="l" defTabSz="914400" rtl="0" eaLnBrk="1" latinLnBrk="0" hangingPunct="1">
      <a:defRPr sz="4400" kern="1200">
        <a:solidFill>
          <a:schemeClr val="tx1"/>
        </a:solidFill>
        <a:latin typeface="Arial Narrow" pitchFamily="34" charset="0"/>
        <a:ea typeface="+mn-ea"/>
        <a:cs typeface="+mn-cs"/>
      </a:defRPr>
    </a:lvl6pPr>
    <a:lvl7pPr marL="2743200" algn="l" defTabSz="914400" rtl="0" eaLnBrk="1" latinLnBrk="0" hangingPunct="1">
      <a:defRPr sz="4400" kern="1200">
        <a:solidFill>
          <a:schemeClr val="tx1"/>
        </a:solidFill>
        <a:latin typeface="Arial Narrow" pitchFamily="34" charset="0"/>
        <a:ea typeface="+mn-ea"/>
        <a:cs typeface="+mn-cs"/>
      </a:defRPr>
    </a:lvl7pPr>
    <a:lvl8pPr marL="3200400" algn="l" defTabSz="914400" rtl="0" eaLnBrk="1" latinLnBrk="0" hangingPunct="1">
      <a:defRPr sz="4400" kern="1200">
        <a:solidFill>
          <a:schemeClr val="tx1"/>
        </a:solidFill>
        <a:latin typeface="Arial Narrow" pitchFamily="34" charset="0"/>
        <a:ea typeface="+mn-ea"/>
        <a:cs typeface="+mn-cs"/>
      </a:defRPr>
    </a:lvl8pPr>
    <a:lvl9pPr marL="3657600" algn="l" defTabSz="914400" rtl="0" eaLnBrk="1" latinLnBrk="0" hangingPunct="1">
      <a:defRPr sz="4400" kern="1200">
        <a:solidFill>
          <a:schemeClr val="tx1"/>
        </a:solidFill>
        <a:latin typeface="Arial Narrow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38A7"/>
    <a:srgbClr val="5FECFF"/>
    <a:srgbClr val="FF0420"/>
    <a:srgbClr val="A17DCF"/>
    <a:srgbClr val="89FF36"/>
    <a:srgbClr val="FFAF4D"/>
    <a:srgbClr val="C8461C"/>
    <a:srgbClr val="C8BB43"/>
    <a:srgbClr val="D86722"/>
    <a:srgbClr val="FF21B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1103" autoAdjust="0"/>
    <p:restoredTop sz="90929"/>
  </p:normalViewPr>
  <p:slideViewPr>
    <p:cSldViewPr>
      <p:cViewPr>
        <p:scale>
          <a:sx n="69" d="100"/>
          <a:sy n="69" d="100"/>
        </p:scale>
        <p:origin x="-1104" y="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08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6140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6140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6B6F9CC-2E6B-49F7-9ABD-EABC6A3502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690371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56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56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2326A45F-D075-4F51-A4B5-F351A03B14EC}" type="datetimeFigureOut">
              <a:rPr lang="en-US"/>
              <a:pPr>
                <a:defRPr/>
              </a:pPr>
              <a:t>11/8/2014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0938" y="684213"/>
            <a:ext cx="4556125" cy="34178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30700"/>
            <a:ext cx="5486400" cy="4102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59813"/>
            <a:ext cx="2971800" cy="4556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59813"/>
            <a:ext cx="2971800" cy="4556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9F43045B-2A46-4CC5-BC7A-964647D7EC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785360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----- Meeting Notes (10/11/13 22:14) -----</a:t>
            </a:r>
          </a:p>
          <a:p>
            <a:r>
              <a:rPr lang="en-US"/>
              <a:t> </a:t>
            </a:r>
          </a:p>
          <a:p>
            <a:r>
              <a:rPr lang="en-US"/>
              <a:t>----- Meeting Notes (10/11/13 22:24) -----</a:t>
            </a:r>
          </a:p>
          <a:p>
            <a:r>
              <a:rPr lang="en-US"/>
              <a:t>LOTE on the Cutting Edge: Meeting the Challenges of Increased Accountability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F43045B-2A46-4CC5-BC7A-964647D7ECB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30958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----- Meeting Notes (10/11/13 22:24) -----</a:t>
            </a:r>
          </a:p>
          <a:p>
            <a:r>
              <a:rPr lang="en-US"/>
              <a:t>substance abuse!</a:t>
            </a:r>
          </a:p>
          <a:p>
            <a:r>
              <a:rPr lang="en-US"/>
              <a:t>chemical fix - limit intake?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F43045B-2A46-4CC5-BC7A-964647D7ECB9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823039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----- Meeting Notes (10/11/13 22:24) -----</a:t>
            </a:r>
          </a:p>
          <a:p>
            <a:r>
              <a:rPr lang="en-US"/>
              <a:t>other teachers comment that lang teachers are always eating and singing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F43045B-2A46-4CC5-BC7A-964647D7ECB9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052876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----- Meeting Notes (10/11/13 22:49) -----</a:t>
            </a:r>
          </a:p>
          <a:p>
            <a:r>
              <a:rPr lang="en-US"/>
              <a:t>six essential aptitudes on which professional success and personal fulfillment will depend in the 21st century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F43045B-2A46-4CC5-BC7A-964647D7ECB9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363674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----- Meeting Notes (10/11/13 22:49) -----</a:t>
            </a:r>
          </a:p>
          <a:p>
            <a:r>
              <a:rPr lang="en-US"/>
              <a:t>power dynamics - folks with less power will acclimate to the tenor/vibe/tone of the person in the room with the most power --&gt; joyfulness!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F43045B-2A46-4CC5-BC7A-964647D7ECB9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425048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432B71E-77FB-40F7-B378-67BCEB91FF5B}" type="slidenum">
              <a:rPr lang="en-US" smtClean="0"/>
              <a:pPr/>
              <a:t>30</a:t>
            </a:fld>
            <a:endParaRPr lang="en-US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----- Meeting Notes (10/11/13 22:49) -----</a:t>
            </a:r>
          </a:p>
          <a:p>
            <a:r>
              <a:rPr lang="en-US"/>
              <a:t>by the way, kids are already playing with these tools - why not leverage their popularity - and fun - to teach languages?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F43045B-2A46-4CC5-BC7A-964647D7ECB9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524994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----- Meeting Notes (10/11/13 22:49) -----</a:t>
            </a:r>
          </a:p>
          <a:p>
            <a:r>
              <a:rPr lang="en-US"/>
              <a:t>game for you: two of these vokis were made by students, one by a teacher-colleague… can you guess which was made by a teacher?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F43045B-2A46-4CC5-BC7A-964647D7ECB9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84259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----- Meeting Notes (10/11/13 22:49) -----</a:t>
            </a:r>
          </a:p>
          <a:p>
            <a:r>
              <a:rPr lang="en-US"/>
              <a:t>gets students to be playful with language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F43045B-2A46-4CC5-BC7A-964647D7ECB9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968173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432B71E-77FB-40F7-B378-67BCEB91FF5B}" type="slidenum">
              <a:rPr lang="en-US" smtClean="0"/>
              <a:pPr/>
              <a:t>44</a:t>
            </a:fld>
            <a:endParaRPr lang="en-US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----- Meeting Notes (10/11/13 22:49) -----</a:t>
            </a:r>
          </a:p>
          <a:p>
            <a:r>
              <a:rPr lang="en-US"/>
              <a:t>students as researchers and activists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F43045B-2A46-4CC5-BC7A-964647D7ECB9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72432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----- Meeting Notes (10/11/13 22:49) -----</a:t>
            </a:r>
          </a:p>
          <a:p>
            <a:r>
              <a:rPr lang="en-US"/>
              <a:t>so when you face challenges, I encourage you to first of all, be subversive!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F43045B-2A46-4CC5-BC7A-964647D7ECB9}" type="slidenum">
              <a:rPr lang="en-US" smtClean="0"/>
              <a:pPr>
                <a:defRPr/>
              </a:pPr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994880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5BFC6B-0EFE-4A35-B55A-68A8D3C3752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72498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5E7B50-9F27-4158-BC66-22D966AA88F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675781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53A14A-AB83-478F-8C33-57D18ED4910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44961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0348CF-F5EC-4FD0-A3C8-F056535B58E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76531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5C12DF-F804-45F2-97F0-750524CCB48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74316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60B465-E363-41FE-B5AE-EA6DF0F42EE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50433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380DCE-0960-4895-92D4-0A99722DB59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38888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629BC3-3477-404D-B9D3-C7B85577AF1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50766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18E40B-1EBF-43BB-B511-676C2484120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71688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0122C8-3C1C-427A-BEFA-B0D6710BA1C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4813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653FBC-CD2A-4540-988C-78B6FF72595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976585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4572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990600" y="18288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18288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36CC6B-7595-44BB-9C7E-2A4EE74690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B6B7B9C-8D45-41C0-958D-65BBDAD7801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2736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enterforcommunicatingscience.org/wp-content/uploads/2011/02/DSC_4682.jpg" TargetMode="External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miscositas.com/webtools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jpe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lay_0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58481" cy="5791200"/>
          </a:xfrm>
          <a:prstGeom prst="rect">
            <a:avLst/>
          </a:prstGeom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228600"/>
            <a:ext cx="7620000" cy="9144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60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All work and no…?</a:t>
            </a:r>
            <a:br>
              <a:rPr lang="en-US" sz="60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</a:br>
            <a:endParaRPr lang="en-US" sz="1800" b="1" dirty="0" smtClean="0">
              <a:effectLst>
                <a:outerShdw blurRad="38100" dist="38100" dir="2700000" algn="tl">
                  <a:srgbClr val="000000"/>
                </a:outerShdw>
              </a:effectLst>
              <a:latin typeface="Arial Narrow" pitchFamily="34" charset="0"/>
            </a:endParaRPr>
          </a:p>
        </p:txBody>
      </p:sp>
      <p:sp>
        <p:nvSpPr>
          <p:cNvPr id="4099" name="Text Box 23"/>
          <p:cNvSpPr txBox="1">
            <a:spLocks noChangeArrowheads="1"/>
          </p:cNvSpPr>
          <p:nvPr/>
        </p:nvSpPr>
        <p:spPr bwMode="auto">
          <a:xfrm>
            <a:off x="1905000" y="5257800"/>
            <a:ext cx="708660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1" lang="en-US" sz="2400" b="1" dirty="0"/>
              <a:t>Dr. Lori Langer de </a:t>
            </a:r>
            <a:r>
              <a:rPr kumimoji="1" lang="en-US" sz="2400" b="1" dirty="0" err="1"/>
              <a:t>Ramírez</a:t>
            </a:r>
            <a:endParaRPr kumimoji="1" lang="en-US" sz="2400" b="1" dirty="0"/>
          </a:p>
          <a:p>
            <a:pPr algn="r"/>
            <a:r>
              <a:rPr kumimoji="1" lang="en-US" sz="2000" dirty="0"/>
              <a:t>Director, World and Classical Languages &amp; </a:t>
            </a:r>
            <a:endParaRPr kumimoji="1" lang="en-US" sz="2000" dirty="0" smtClean="0"/>
          </a:p>
          <a:p>
            <a:pPr algn="r"/>
            <a:r>
              <a:rPr kumimoji="1" lang="en-US" sz="2000" dirty="0" smtClean="0"/>
              <a:t>Global </a:t>
            </a:r>
            <a:r>
              <a:rPr kumimoji="1" lang="en-US" sz="2000" dirty="0"/>
              <a:t>Language Initiatives, The Dalton School, NYC</a:t>
            </a:r>
          </a:p>
          <a:p>
            <a:pPr algn="r"/>
            <a:r>
              <a:rPr kumimoji="1" lang="en-US" sz="2400" b="1" dirty="0" err="1"/>
              <a:t>lori@miscositas.com</a:t>
            </a:r>
            <a:r>
              <a:rPr kumimoji="1" lang="en-US" sz="2400" b="1" dirty="0"/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434340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The imperative of play in the WL classroom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6147" name="Text Box 5"/>
          <p:cNvSpPr txBox="1">
            <a:spLocks noChangeArrowheads="1"/>
          </p:cNvSpPr>
          <p:nvPr/>
        </p:nvSpPr>
        <p:spPr bwMode="auto">
          <a:xfrm>
            <a:off x="1630363" y="1489075"/>
            <a:ext cx="2444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2286000" y="2362200"/>
            <a:ext cx="4539824" cy="175432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The challenge…</a:t>
            </a:r>
          </a:p>
          <a:p>
            <a:pPr algn="ctr"/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(an admission)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381974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6147" name="Text Box 5"/>
          <p:cNvSpPr txBox="1">
            <a:spLocks noChangeArrowheads="1"/>
          </p:cNvSpPr>
          <p:nvPr/>
        </p:nvSpPr>
        <p:spPr bwMode="auto">
          <a:xfrm>
            <a:off x="1630363" y="1489075"/>
            <a:ext cx="2444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pic>
        <p:nvPicPr>
          <p:cNvPr id="7" name="Picture 6" descr="juggling-life-image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95400" y="158686"/>
            <a:ext cx="6629400" cy="6447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079751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6147" name="Text Box 5"/>
          <p:cNvSpPr txBox="1">
            <a:spLocks noChangeArrowheads="1"/>
          </p:cNvSpPr>
          <p:nvPr/>
        </p:nvSpPr>
        <p:spPr bwMode="auto">
          <a:xfrm>
            <a:off x="1630363" y="1489075"/>
            <a:ext cx="2444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pic>
        <p:nvPicPr>
          <p:cNvPr id="14" name="Picture 13" descr="overwhelmed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00200" y="1143000"/>
            <a:ext cx="5943600" cy="4587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0636737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6147" name="Text Box 5"/>
          <p:cNvSpPr txBox="1">
            <a:spLocks noChangeArrowheads="1"/>
          </p:cNvSpPr>
          <p:nvPr/>
        </p:nvSpPr>
        <p:spPr bwMode="auto">
          <a:xfrm>
            <a:off x="1630363" y="1489075"/>
            <a:ext cx="2444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pic>
        <p:nvPicPr>
          <p:cNvPr id="4" name="Picture 3" descr="1-640x480_noTeach-735800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9600" y="1295400"/>
            <a:ext cx="7899400" cy="440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174734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6147" name="Text Box 5"/>
          <p:cNvSpPr txBox="1">
            <a:spLocks noChangeArrowheads="1"/>
          </p:cNvSpPr>
          <p:nvPr/>
        </p:nvSpPr>
        <p:spPr bwMode="auto">
          <a:xfrm>
            <a:off x="1630363" y="1489075"/>
            <a:ext cx="2444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pic>
        <p:nvPicPr>
          <p:cNvPr id="2" name="Picture 1" descr="commoncorezilla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4400" y="609600"/>
            <a:ext cx="7200777" cy="55626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1174679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1" i="0" u="none" strike="noStrik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j-lt"/>
              <a:cs typeface="Lucida Blackletter"/>
            </a:endParaRPr>
          </a:p>
        </p:txBody>
      </p:sp>
      <p:sp>
        <p:nvSpPr>
          <p:cNvPr id="6147" name="Text Box 5"/>
          <p:cNvSpPr txBox="1">
            <a:spLocks noChangeArrowheads="1"/>
          </p:cNvSpPr>
          <p:nvPr/>
        </p:nvSpPr>
        <p:spPr bwMode="auto">
          <a:xfrm>
            <a:off x="1630363" y="1489075"/>
            <a:ext cx="2444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pic>
        <p:nvPicPr>
          <p:cNvPr id="2" name="Picture 1" descr="27794BP_Prin_TeachAPPR_infographic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95400" y="1524000"/>
            <a:ext cx="6789420" cy="4800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2362200" y="0"/>
            <a:ext cx="43434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9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rker Felt"/>
                <a:cs typeface="Marker Felt"/>
              </a:rPr>
              <a:t>APPR</a:t>
            </a:r>
            <a:endParaRPr lang="en-US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rker Felt"/>
              <a:cs typeface="Marker Fe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25848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6147" name="Text Box 5"/>
          <p:cNvSpPr txBox="1">
            <a:spLocks noChangeArrowheads="1"/>
          </p:cNvSpPr>
          <p:nvPr/>
        </p:nvSpPr>
        <p:spPr bwMode="auto">
          <a:xfrm>
            <a:off x="1630363" y="1489075"/>
            <a:ext cx="2444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419600" y="685800"/>
            <a:ext cx="3733800" cy="381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120319052055-scared-woman-portrait-story-top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4400" y="762000"/>
            <a:ext cx="7344229" cy="5181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11347830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6147" name="Text Box 5"/>
          <p:cNvSpPr txBox="1">
            <a:spLocks noChangeArrowheads="1"/>
          </p:cNvSpPr>
          <p:nvPr/>
        </p:nvSpPr>
        <p:spPr bwMode="auto">
          <a:xfrm>
            <a:off x="1630363" y="1489075"/>
            <a:ext cx="2444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2667000" y="2971800"/>
            <a:ext cx="40326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What to do…?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86058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5"/>
          <p:cNvSpPr txBox="1">
            <a:spLocks noChangeArrowheads="1"/>
          </p:cNvSpPr>
          <p:nvPr/>
        </p:nvSpPr>
        <p:spPr bwMode="auto">
          <a:xfrm>
            <a:off x="1630363" y="1489075"/>
            <a:ext cx="2444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pic>
        <p:nvPicPr>
          <p:cNvPr id="3" name="Picture 2" descr="Pinterest_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47800" y="2819400"/>
            <a:ext cx="6220592" cy="157505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57400" y="3962400"/>
            <a:ext cx="5029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 smtClean="0">
                <a:solidFill>
                  <a:srgbClr val="BB0000"/>
                </a:solidFill>
                <a:latin typeface="Avenir Black Oblique"/>
                <a:cs typeface="Avenir Black Oblique"/>
              </a:rPr>
              <a:t>therapy!</a:t>
            </a:r>
            <a:endParaRPr lang="en-US" sz="11500" dirty="0">
              <a:solidFill>
                <a:srgbClr val="BB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33600" y="990600"/>
            <a:ext cx="50427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1. Motivational memes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405116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5"/>
          <p:cNvSpPr txBox="1">
            <a:spLocks noChangeArrowheads="1"/>
          </p:cNvSpPr>
          <p:nvPr/>
        </p:nvSpPr>
        <p:spPr bwMode="auto">
          <a:xfrm>
            <a:off x="1630363" y="1489075"/>
            <a:ext cx="2444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pic>
        <p:nvPicPr>
          <p:cNvPr id="3" name="Picture 2" descr="whenimsad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0" y="914400"/>
            <a:ext cx="6172200" cy="5041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8405139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5"/>
          <p:cNvSpPr txBox="1">
            <a:spLocks noChangeArrowheads="1"/>
          </p:cNvSpPr>
          <p:nvPr/>
        </p:nvSpPr>
        <p:spPr bwMode="auto">
          <a:xfrm>
            <a:off x="1630363" y="1489075"/>
            <a:ext cx="2444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pic>
        <p:nvPicPr>
          <p:cNvPr id="5" name="Picture 4" descr="1350309622595_6663118-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47800" y="1295400"/>
            <a:ext cx="6204857" cy="4343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778493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5"/>
          <p:cNvSpPr txBox="1">
            <a:spLocks noChangeArrowheads="1"/>
          </p:cNvSpPr>
          <p:nvPr/>
        </p:nvSpPr>
        <p:spPr bwMode="auto">
          <a:xfrm>
            <a:off x="1630363" y="1489075"/>
            <a:ext cx="2444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pic>
        <p:nvPicPr>
          <p:cNvPr id="4" name="Picture 3" descr="Keep-Calm-and-Teach-On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38400" y="304800"/>
            <a:ext cx="4495800" cy="62796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0251920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5"/>
          <p:cNvSpPr txBox="1">
            <a:spLocks noChangeArrowheads="1"/>
          </p:cNvSpPr>
          <p:nvPr/>
        </p:nvSpPr>
        <p:spPr bwMode="auto">
          <a:xfrm>
            <a:off x="1630363" y="1489075"/>
            <a:ext cx="2444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pic>
        <p:nvPicPr>
          <p:cNvPr id="3" name="Picture 2" descr="stretch-multilingual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05000" y="457200"/>
            <a:ext cx="5493951" cy="58631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409256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5"/>
          <p:cNvSpPr txBox="1">
            <a:spLocks noChangeArrowheads="1"/>
          </p:cNvSpPr>
          <p:nvPr/>
        </p:nvSpPr>
        <p:spPr bwMode="auto">
          <a:xfrm>
            <a:off x="1630363" y="1489075"/>
            <a:ext cx="2444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pic>
        <p:nvPicPr>
          <p:cNvPr id="3" name="Picture 2" descr="i-can-t-keep-calm-joder-i-m-spanish-14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52600" y="533400"/>
            <a:ext cx="5715000" cy="5715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9821763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5"/>
          <p:cNvSpPr txBox="1">
            <a:spLocks noChangeArrowheads="1"/>
          </p:cNvSpPr>
          <p:nvPr/>
        </p:nvSpPr>
        <p:spPr bwMode="auto">
          <a:xfrm>
            <a:off x="1630363" y="1489075"/>
            <a:ext cx="2444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447800" y="990600"/>
            <a:ext cx="612727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  <a:r>
              <a:rPr lang="en-US" dirty="0" smtClean="0"/>
              <a:t>. Put things into perspective</a:t>
            </a:r>
            <a:endParaRPr lang="en-US" dirty="0"/>
          </a:p>
        </p:txBody>
      </p:sp>
      <p:pic>
        <p:nvPicPr>
          <p:cNvPr id="2" name="Picture 1" descr="first-world-kid-problems-laptop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66800" y="2362200"/>
            <a:ext cx="6985000" cy="4025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6006391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47" name="Text Box 5"/>
          <p:cNvSpPr txBox="1">
            <a:spLocks noChangeArrowheads="1"/>
          </p:cNvSpPr>
          <p:nvPr/>
        </p:nvSpPr>
        <p:spPr bwMode="auto">
          <a:xfrm>
            <a:off x="1630363" y="1489075"/>
            <a:ext cx="2444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pic>
        <p:nvPicPr>
          <p:cNvPr id="4" name="Picture 3" descr="banjir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1000" y="533400"/>
            <a:ext cx="8466468" cy="5638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8606045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6147" name="Text Box 5"/>
          <p:cNvSpPr txBox="1">
            <a:spLocks noChangeArrowheads="1"/>
          </p:cNvSpPr>
          <p:nvPr/>
        </p:nvSpPr>
        <p:spPr bwMode="auto">
          <a:xfrm>
            <a:off x="1630363" y="1489075"/>
            <a:ext cx="2444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pic>
        <p:nvPicPr>
          <p:cNvPr id="5" name="Picture 4" descr="cebu6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2000" y="838200"/>
            <a:ext cx="7699947" cy="5105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1804552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5"/>
          <p:cNvSpPr txBox="1">
            <a:spLocks noChangeArrowheads="1"/>
          </p:cNvSpPr>
          <p:nvPr/>
        </p:nvSpPr>
        <p:spPr bwMode="auto">
          <a:xfrm>
            <a:off x="1630363" y="1489075"/>
            <a:ext cx="2444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447800" y="990600"/>
            <a:ext cx="629892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3. Coffee, chocolate, red wine</a:t>
            </a:r>
            <a:endParaRPr lang="en-US" dirty="0"/>
          </a:p>
        </p:txBody>
      </p:sp>
      <p:pic>
        <p:nvPicPr>
          <p:cNvPr id="3" name="Picture 2" descr="coffee-wine-chocolate-flickr-rob_qld-slideshow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76400" y="2133600"/>
            <a:ext cx="5638800" cy="39471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3248468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5"/>
          <p:cNvSpPr txBox="1">
            <a:spLocks noChangeArrowheads="1"/>
          </p:cNvSpPr>
          <p:nvPr/>
        </p:nvSpPr>
        <p:spPr bwMode="auto">
          <a:xfrm rot="869661">
            <a:off x="609600" y="1752600"/>
            <a:ext cx="121058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5400" b="1" dirty="0" err="1">
                <a:solidFill>
                  <a:srgbClr val="D86722"/>
                </a:solidFill>
              </a:rPr>
              <a:t>खेल</a:t>
            </a:r>
            <a:endParaRPr lang="en-US" sz="5400" b="1" dirty="0">
              <a:solidFill>
                <a:srgbClr val="D8672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304800"/>
            <a:ext cx="6858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4.                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5" name="Rectangle 4"/>
          <p:cNvSpPr/>
          <p:nvPr/>
        </p:nvSpPr>
        <p:spPr>
          <a:xfrm rot="540660">
            <a:off x="7539751" y="1306691"/>
            <a:ext cx="119723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x-none" sz="6000" b="1" dirty="0">
                <a:solidFill>
                  <a:srgbClr val="A17DCF"/>
                </a:solidFill>
              </a:rPr>
              <a:t>لعب</a:t>
            </a:r>
            <a:endParaRPr lang="en-US" b="1" dirty="0">
              <a:solidFill>
                <a:srgbClr val="A17DC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 rot="1214757">
            <a:off x="5791200" y="1752600"/>
            <a:ext cx="150674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Britannic Bold"/>
                <a:cs typeface="Britannic Bold"/>
              </a:rPr>
              <a:t>jouer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  <a:latin typeface="Britannic Bold"/>
              <a:cs typeface="Britannic Bold"/>
            </a:endParaRPr>
          </a:p>
        </p:txBody>
      </p:sp>
      <p:sp>
        <p:nvSpPr>
          <p:cNvPr id="8" name="Rectangle 7"/>
          <p:cNvSpPr/>
          <p:nvPr/>
        </p:nvSpPr>
        <p:spPr>
          <a:xfrm rot="1066947">
            <a:off x="3901844" y="5473722"/>
            <a:ext cx="205746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5400" b="1" dirty="0">
                <a:solidFill>
                  <a:srgbClr val="89FF36"/>
                </a:solidFill>
              </a:rPr>
              <a:t>לשחק</a:t>
            </a:r>
            <a:endParaRPr lang="he-IL" b="1" dirty="0">
              <a:solidFill>
                <a:srgbClr val="89FF36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 rot="20210275">
            <a:off x="6316668" y="4108085"/>
            <a:ext cx="206082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 smtClean="0">
                <a:solidFill>
                  <a:srgbClr val="FFAF4D"/>
                </a:solidFill>
                <a:latin typeface="Hobo Std"/>
                <a:cs typeface="Hobo Std"/>
              </a:rPr>
              <a:t>giocare</a:t>
            </a:r>
            <a:endParaRPr lang="en-US" b="1" dirty="0">
              <a:solidFill>
                <a:srgbClr val="FFAF4D"/>
              </a:solidFill>
              <a:latin typeface="Hobo Std"/>
              <a:cs typeface="Hobo Std"/>
            </a:endParaRPr>
          </a:p>
        </p:txBody>
      </p:sp>
      <p:sp>
        <p:nvSpPr>
          <p:cNvPr id="10" name="Rectangle 9"/>
          <p:cNvSpPr/>
          <p:nvPr/>
        </p:nvSpPr>
        <p:spPr>
          <a:xfrm rot="21045185">
            <a:off x="2590800" y="1371600"/>
            <a:ext cx="135233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6000" b="1" dirty="0" smtClean="0">
                <a:solidFill>
                  <a:srgbClr val="FF21B6"/>
                </a:solidFill>
              </a:rPr>
              <a:t>เล่น</a:t>
            </a:r>
            <a:endParaRPr lang="en-US" b="1" dirty="0">
              <a:solidFill>
                <a:srgbClr val="FF21B6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 rot="863459">
            <a:off x="7492379" y="4895117"/>
            <a:ext cx="87716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Hant" altLang="en-US" sz="5400" b="1" dirty="0">
                <a:solidFill>
                  <a:schemeClr val="accent4">
                    <a:lumMod val="75000"/>
                  </a:schemeClr>
                </a:solidFill>
              </a:rPr>
              <a:t>玩</a:t>
            </a:r>
          </a:p>
        </p:txBody>
      </p:sp>
      <p:sp>
        <p:nvSpPr>
          <p:cNvPr id="12" name="Rectangle 11"/>
          <p:cNvSpPr/>
          <p:nvPr/>
        </p:nvSpPr>
        <p:spPr>
          <a:xfrm rot="19963095">
            <a:off x="6781800" y="2743200"/>
            <a:ext cx="217491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 smtClean="0">
                <a:solidFill>
                  <a:srgbClr val="FF0000"/>
                </a:solidFill>
                <a:latin typeface="Avenir Black Oblique"/>
                <a:cs typeface="Avenir Black Oblique"/>
              </a:rPr>
              <a:t>spielen</a:t>
            </a:r>
            <a:endParaRPr lang="en-US" b="1" dirty="0">
              <a:solidFill>
                <a:srgbClr val="FF0000"/>
              </a:solidFill>
              <a:latin typeface="Avenir Black Oblique"/>
              <a:cs typeface="Avenir Black Oblique"/>
            </a:endParaRPr>
          </a:p>
        </p:txBody>
      </p:sp>
      <p:sp>
        <p:nvSpPr>
          <p:cNvPr id="13" name="Rectangle 12"/>
          <p:cNvSpPr/>
          <p:nvPr/>
        </p:nvSpPr>
        <p:spPr>
          <a:xfrm rot="661420">
            <a:off x="4023850" y="804251"/>
            <a:ext cx="131318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b="1" dirty="0" smtClean="0">
                <a:solidFill>
                  <a:srgbClr val="C8461C"/>
                </a:solidFill>
              </a:rPr>
              <a:t>遊ぶ</a:t>
            </a:r>
            <a:endParaRPr lang="en-US" b="1" dirty="0">
              <a:solidFill>
                <a:srgbClr val="C8461C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 rot="20799462">
            <a:off x="921131" y="5447169"/>
            <a:ext cx="174919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dirty="0" err="1" smtClean="0">
                <a:solidFill>
                  <a:srgbClr val="FF0420"/>
                </a:solidFill>
                <a:latin typeface="Matura MT Script Capitals"/>
                <a:cs typeface="Matura MT Script Capitals"/>
              </a:rPr>
              <a:t>jugar</a:t>
            </a:r>
            <a:endParaRPr lang="en-US" dirty="0">
              <a:solidFill>
                <a:srgbClr val="FF0420"/>
              </a:solidFill>
              <a:latin typeface="Matura MT Script Capitals"/>
              <a:cs typeface="Matura MT Script Capitals"/>
            </a:endParaRPr>
          </a:p>
        </p:txBody>
      </p:sp>
      <p:sp>
        <p:nvSpPr>
          <p:cNvPr id="15" name="Rectangle 14"/>
          <p:cNvSpPr/>
          <p:nvPr/>
        </p:nvSpPr>
        <p:spPr>
          <a:xfrm rot="20956533">
            <a:off x="3121834" y="4463985"/>
            <a:ext cx="138268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5400" b="1" dirty="0">
                <a:solidFill>
                  <a:srgbClr val="5FECFF"/>
                </a:solidFill>
              </a:rPr>
              <a:t>놀이</a:t>
            </a:r>
            <a:endParaRPr lang="en-US" b="1" dirty="0">
              <a:solidFill>
                <a:srgbClr val="5FECFF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62000" y="4495800"/>
            <a:ext cx="136800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Bernard MT Condensed"/>
                <a:cs typeface="Bernard MT Condensed"/>
              </a:rPr>
              <a:t>spela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  <a:latin typeface="Bernard MT Condensed"/>
              <a:cs typeface="Bernard MT Condensed"/>
            </a:endParaRPr>
          </a:p>
        </p:txBody>
      </p:sp>
      <p:sp>
        <p:nvSpPr>
          <p:cNvPr id="17" name="Rectangle 16"/>
          <p:cNvSpPr/>
          <p:nvPr/>
        </p:nvSpPr>
        <p:spPr>
          <a:xfrm rot="20690165">
            <a:off x="381000" y="3124200"/>
            <a:ext cx="203132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 smtClean="0">
                <a:solidFill>
                  <a:srgbClr val="C8BB43"/>
                </a:solidFill>
                <a:latin typeface="Rockwell Extra Bold"/>
                <a:cs typeface="Rockwell Extra Bold"/>
              </a:rPr>
              <a:t>jogar</a:t>
            </a:r>
            <a:endParaRPr lang="en-US" b="1" dirty="0">
              <a:solidFill>
                <a:srgbClr val="C8BB43"/>
              </a:solidFill>
              <a:latin typeface="Rockwell Extra Bold"/>
              <a:cs typeface="Rockwell Extra Bold"/>
            </a:endParaRPr>
          </a:p>
        </p:txBody>
      </p:sp>
      <p:sp>
        <p:nvSpPr>
          <p:cNvPr id="18" name="Rectangle 17"/>
          <p:cNvSpPr/>
          <p:nvPr/>
        </p:nvSpPr>
        <p:spPr>
          <a:xfrm rot="919571">
            <a:off x="5754877" y="5584770"/>
            <a:ext cx="25610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err="1" smtClean="0">
                <a:solidFill>
                  <a:srgbClr val="FFFF00"/>
                </a:solidFill>
                <a:latin typeface="Gill Sans Ultra Bold"/>
                <a:cs typeface="Gill Sans Ultra Bold"/>
              </a:rPr>
              <a:t>maglaro</a:t>
            </a:r>
            <a:endParaRPr lang="en-US" sz="3200" b="1" dirty="0">
              <a:solidFill>
                <a:srgbClr val="FFFF00"/>
              </a:solidFill>
              <a:latin typeface="Gill Sans Ultra Bold"/>
              <a:cs typeface="Gill Sans Ultra Bold"/>
            </a:endParaRPr>
          </a:p>
        </p:txBody>
      </p:sp>
      <p:sp>
        <p:nvSpPr>
          <p:cNvPr id="19" name="Rectangle 18"/>
          <p:cNvSpPr/>
          <p:nvPr/>
        </p:nvSpPr>
        <p:spPr>
          <a:xfrm rot="20505200">
            <a:off x="1447800" y="457200"/>
            <a:ext cx="184561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800000"/>
                </a:solidFill>
                <a:latin typeface="Chalkboard SE Regular"/>
                <a:cs typeface="Chalkboard SE Regular"/>
              </a:rPr>
              <a:t>Играть</a:t>
            </a:r>
            <a:endParaRPr lang="en-US" b="1" dirty="0">
              <a:solidFill>
                <a:srgbClr val="800000"/>
              </a:solidFill>
              <a:latin typeface="Chalkboard SE Regular"/>
              <a:cs typeface="Chalkboard SE Regular"/>
            </a:endParaRPr>
          </a:p>
        </p:txBody>
      </p:sp>
      <p:sp>
        <p:nvSpPr>
          <p:cNvPr id="20" name="Rectangle 19"/>
          <p:cNvSpPr/>
          <p:nvPr/>
        </p:nvSpPr>
        <p:spPr>
          <a:xfrm rot="21083244">
            <a:off x="6069653" y="403504"/>
            <a:ext cx="137617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>
                <a:solidFill>
                  <a:srgbClr val="008000"/>
                </a:solidFill>
                <a:latin typeface="Bauhaus 93"/>
                <a:cs typeface="Bauhaus 93"/>
              </a:rPr>
              <a:t>juca</a:t>
            </a:r>
            <a:endParaRPr lang="en-US" dirty="0">
              <a:solidFill>
                <a:srgbClr val="008000"/>
              </a:solidFill>
              <a:latin typeface="Bauhaus 93"/>
              <a:cs typeface="Bauhaus 93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514600" y="2514600"/>
            <a:ext cx="45720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Marker Felt"/>
                <a:cs typeface="Marker Felt"/>
              </a:rPr>
              <a:t>PLAY!</a:t>
            </a:r>
            <a:endParaRPr lang="en-US" sz="115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022332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5"/>
          <p:cNvSpPr txBox="1">
            <a:spLocks noChangeArrowheads="1"/>
          </p:cNvSpPr>
          <p:nvPr/>
        </p:nvSpPr>
        <p:spPr bwMode="auto">
          <a:xfrm>
            <a:off x="1630363" y="1489075"/>
            <a:ext cx="2444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pic>
        <p:nvPicPr>
          <p:cNvPr id="2" name="Picture 1" descr="photo 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8200" y="685800"/>
            <a:ext cx="7340600" cy="5505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8203451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>
          <a:xfrm>
            <a:off x="5181600" y="0"/>
            <a:ext cx="3962400" cy="3429000"/>
          </a:xfrm>
          <a:solidFill>
            <a:schemeClr val="bg1"/>
          </a:solidFill>
        </p:spPr>
        <p:txBody>
          <a:bodyPr/>
          <a:lstStyle/>
          <a:p>
            <a:r>
              <a:rPr kumimoji="0" lang="en-US" sz="2800" b="1" smtClean="0">
                <a:solidFill>
                  <a:schemeClr val="tx1"/>
                </a:solidFill>
                <a:latin typeface="Arial Narrow" pitchFamily="34" charset="0"/>
              </a:rPr>
              <a:t>Manipulatives:</a:t>
            </a:r>
            <a:br>
              <a:rPr kumimoji="0" lang="en-US" sz="2800" b="1" smtClean="0">
                <a:solidFill>
                  <a:schemeClr val="tx1"/>
                </a:solidFill>
                <a:latin typeface="Arial Narrow" pitchFamily="34" charset="0"/>
              </a:rPr>
            </a:br>
            <a:r>
              <a:rPr kumimoji="0" lang="en-US" sz="1400" b="1" smtClean="0">
                <a:solidFill>
                  <a:schemeClr val="tx1"/>
                </a:solidFill>
                <a:latin typeface="Arial Narrow" pitchFamily="34" charset="0"/>
              </a:rPr>
              <a:t/>
            </a:r>
            <a:br>
              <a:rPr kumimoji="0" lang="en-US" sz="1400" b="1" smtClean="0">
                <a:solidFill>
                  <a:schemeClr val="tx1"/>
                </a:solidFill>
                <a:latin typeface="Arial Narrow" pitchFamily="34" charset="0"/>
              </a:rPr>
            </a:br>
            <a:r>
              <a:rPr kumimoji="0" lang="en-US" sz="2400" b="1" smtClean="0">
                <a:solidFill>
                  <a:schemeClr val="tx1"/>
                </a:solidFill>
                <a:latin typeface="Arial Narrow" pitchFamily="34" charset="0"/>
              </a:rPr>
              <a:t>*</a:t>
            </a:r>
            <a:r>
              <a:rPr kumimoji="0" lang="en-US" sz="1400" b="1" smtClean="0">
                <a:solidFill>
                  <a:schemeClr val="tx1"/>
                </a:solidFill>
                <a:latin typeface="Arial Narrow" pitchFamily="34" charset="0"/>
              </a:rPr>
              <a:t>  </a:t>
            </a:r>
            <a:r>
              <a:rPr kumimoji="0" lang="en-US" sz="2800" b="1" smtClean="0">
                <a:solidFill>
                  <a:schemeClr val="tx1"/>
                </a:solidFill>
                <a:latin typeface="Arial Narrow" pitchFamily="34" charset="0"/>
              </a:rPr>
              <a:t>toys</a:t>
            </a:r>
            <a:br>
              <a:rPr kumimoji="0" lang="en-US" sz="2800" b="1" smtClean="0">
                <a:solidFill>
                  <a:schemeClr val="tx1"/>
                </a:solidFill>
                <a:latin typeface="Arial Narrow" pitchFamily="34" charset="0"/>
              </a:rPr>
            </a:br>
            <a:r>
              <a:rPr kumimoji="0" lang="en-US" sz="2800" b="1" smtClean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kumimoji="0" lang="en-US" sz="2400" b="1" smtClean="0">
                <a:solidFill>
                  <a:schemeClr val="tx1"/>
                </a:solidFill>
                <a:latin typeface="Arial Narrow" pitchFamily="34" charset="0"/>
              </a:rPr>
              <a:t>*</a:t>
            </a:r>
            <a:r>
              <a:rPr kumimoji="0" lang="en-US" sz="2800" b="1" smtClean="0">
                <a:solidFill>
                  <a:schemeClr val="tx1"/>
                </a:solidFill>
                <a:latin typeface="Arial Narrow" pitchFamily="34" charset="0"/>
              </a:rPr>
              <a:t> fake food</a:t>
            </a:r>
            <a:br>
              <a:rPr kumimoji="0" lang="en-US" sz="2800" b="1" smtClean="0">
                <a:solidFill>
                  <a:schemeClr val="tx1"/>
                </a:solidFill>
                <a:latin typeface="Arial Narrow" pitchFamily="34" charset="0"/>
              </a:rPr>
            </a:br>
            <a:r>
              <a:rPr kumimoji="0" lang="en-US" sz="2800" b="1" smtClean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kumimoji="0" lang="en-US" sz="2400" b="1" smtClean="0">
                <a:solidFill>
                  <a:schemeClr val="tx1"/>
                </a:solidFill>
                <a:latin typeface="Arial Narrow" pitchFamily="34" charset="0"/>
              </a:rPr>
              <a:t>*</a:t>
            </a:r>
            <a:r>
              <a:rPr kumimoji="0" lang="en-US" sz="2800" b="1" smtClean="0">
                <a:solidFill>
                  <a:schemeClr val="tx1"/>
                </a:solidFill>
                <a:latin typeface="Arial Narrow" pitchFamily="34" charset="0"/>
              </a:rPr>
              <a:t> musical instruments</a:t>
            </a:r>
            <a:br>
              <a:rPr kumimoji="0" lang="en-US" sz="2800" b="1" smtClean="0">
                <a:solidFill>
                  <a:schemeClr val="tx1"/>
                </a:solidFill>
                <a:latin typeface="Arial Narrow" pitchFamily="34" charset="0"/>
              </a:rPr>
            </a:br>
            <a:r>
              <a:rPr kumimoji="0" lang="en-US" sz="2800" b="1" smtClean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kumimoji="0" lang="en-US" sz="2400" b="1" smtClean="0">
                <a:solidFill>
                  <a:schemeClr val="tx1"/>
                </a:solidFill>
                <a:latin typeface="Arial Narrow" pitchFamily="34" charset="0"/>
              </a:rPr>
              <a:t>*</a:t>
            </a:r>
            <a:r>
              <a:rPr kumimoji="0" lang="en-US" sz="2800" b="1" smtClean="0">
                <a:solidFill>
                  <a:schemeClr val="tx1"/>
                </a:solidFill>
                <a:latin typeface="Arial Narrow" pitchFamily="34" charset="0"/>
              </a:rPr>
              <a:t> animals</a:t>
            </a:r>
            <a:br>
              <a:rPr kumimoji="0" lang="en-US" sz="2800" b="1" smtClean="0">
                <a:solidFill>
                  <a:schemeClr val="tx1"/>
                </a:solidFill>
                <a:latin typeface="Arial Narrow" pitchFamily="34" charset="0"/>
              </a:rPr>
            </a:br>
            <a:r>
              <a:rPr kumimoji="0" lang="en-US" sz="2800" b="1" smtClean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kumimoji="0" lang="en-US" sz="2400" b="1" smtClean="0">
                <a:solidFill>
                  <a:schemeClr val="tx1"/>
                </a:solidFill>
                <a:latin typeface="Arial Narrow" pitchFamily="34" charset="0"/>
              </a:rPr>
              <a:t>*</a:t>
            </a:r>
            <a:r>
              <a:rPr kumimoji="0" lang="en-US" sz="2800" b="1" smtClean="0">
                <a:solidFill>
                  <a:schemeClr val="tx1"/>
                </a:solidFill>
                <a:latin typeface="Arial Narrow" pitchFamily="34" charset="0"/>
              </a:rPr>
              <a:t> transportation</a:t>
            </a:r>
            <a:br>
              <a:rPr kumimoji="0" lang="en-US" sz="2800" b="1" smtClean="0">
                <a:solidFill>
                  <a:schemeClr val="tx1"/>
                </a:solidFill>
                <a:latin typeface="Arial Narrow" pitchFamily="34" charset="0"/>
              </a:rPr>
            </a:br>
            <a:r>
              <a:rPr kumimoji="0" lang="en-US" sz="2800" b="1" smtClean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kumimoji="0" lang="en-US" sz="2400" b="1" smtClean="0">
                <a:solidFill>
                  <a:schemeClr val="tx1"/>
                </a:solidFill>
                <a:latin typeface="Arial Narrow" pitchFamily="34" charset="0"/>
              </a:rPr>
              <a:t>*</a:t>
            </a:r>
            <a:r>
              <a:rPr kumimoji="0" lang="en-US" sz="2800" b="1" smtClean="0">
                <a:solidFill>
                  <a:schemeClr val="tx1"/>
                </a:solidFill>
                <a:latin typeface="Arial Narrow" pitchFamily="34" charset="0"/>
              </a:rPr>
              <a:t> lot of STUFF! </a:t>
            </a:r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0" y="0"/>
          <a:ext cx="5143500" cy="6858000"/>
        </p:xfrm>
        <a:graphic>
          <a:graphicData uri="http://schemas.openxmlformats.org/presentationml/2006/ole">
            <p:oleObj spid="_x0000_s1095" name="PhotoFinish Image Document" r:id="rId3" imgW="4571429" imgH="6095238" progId="">
              <p:embed/>
            </p:oleObj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4572000" y="3429000"/>
          <a:ext cx="4572000" cy="3429000"/>
        </p:xfrm>
        <a:graphic>
          <a:graphicData uri="http://schemas.openxmlformats.org/presentationml/2006/ole">
            <p:oleObj spid="_x0000_s1096" name="PhotoFinish Image Document" r:id="rId4" imgW="6095238" imgH="4571429" progId="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5"/>
          <p:cNvSpPr txBox="1">
            <a:spLocks noChangeArrowheads="1"/>
          </p:cNvSpPr>
          <p:nvPr/>
        </p:nvSpPr>
        <p:spPr bwMode="auto">
          <a:xfrm>
            <a:off x="1630363" y="1489075"/>
            <a:ext cx="2444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362200" y="2667000"/>
            <a:ext cx="4570933" cy="175432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Why play? </a:t>
            </a:r>
          </a:p>
          <a:p>
            <a:pPr algn="ctr"/>
            <a:r>
              <a:rPr lang="en-US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(convince me…)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063777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5"/>
          <p:cNvSpPr txBox="1">
            <a:spLocks noChangeArrowheads="1"/>
          </p:cNvSpPr>
          <p:nvPr/>
        </p:nvSpPr>
        <p:spPr bwMode="auto">
          <a:xfrm>
            <a:off x="1630363" y="1489075"/>
            <a:ext cx="2444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pic>
        <p:nvPicPr>
          <p:cNvPr id="3" name="Picture 2" descr="play-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9600" y="838200"/>
            <a:ext cx="7822526" cy="52258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9175563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ew_by_play_instinct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685800"/>
            <a:ext cx="8035506" cy="5257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408388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5" descr="a-whole-new-mi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6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Oval 1"/>
          <p:cNvSpPr/>
          <p:nvPr/>
        </p:nvSpPr>
        <p:spPr>
          <a:xfrm>
            <a:off x="2895600" y="3276600"/>
            <a:ext cx="3124200" cy="3581400"/>
          </a:xfrm>
          <a:prstGeom prst="ellipse">
            <a:avLst/>
          </a:prstGeom>
          <a:noFill/>
          <a:ln w="762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C:\Users\Lori\Desktop\daniel-pink-brain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828800"/>
            <a:ext cx="9144000" cy="6096000"/>
          </a:xfrm>
          <a:prstGeom prst="rect">
            <a:avLst/>
          </a:prstGeom>
          <a:noFill/>
        </p:spPr>
      </p:pic>
      <p:pic>
        <p:nvPicPr>
          <p:cNvPr id="38917" name="Picture 5" descr="C:\Users\Lori\Desktop\Shared thought bubble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90800" y="228600"/>
            <a:ext cx="3429000" cy="2911929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3294977" y="609600"/>
            <a:ext cx="186461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games</a:t>
            </a:r>
          </a:p>
          <a:p>
            <a:pPr algn="ctr"/>
            <a:r>
              <a:rPr lang="en-US" sz="36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humor</a:t>
            </a:r>
          </a:p>
          <a:p>
            <a:pPr algn="ctr"/>
            <a:r>
              <a:rPr lang="en-US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joyfulness</a:t>
            </a:r>
            <a:endParaRPr lang="en-US" sz="36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rainbow_web 07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28600"/>
            <a:ext cx="8229600" cy="54705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914400" y="6019800"/>
            <a:ext cx="748347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 dirty="0">
                <a:latin typeface="Verdana" pitchFamily="34" charset="0"/>
              </a:rPr>
              <a:t>The Partnership for 21</a:t>
            </a:r>
            <a:r>
              <a:rPr lang="en-US" sz="2400" b="1" baseline="30000" dirty="0">
                <a:latin typeface="Verdana" pitchFamily="34" charset="0"/>
              </a:rPr>
              <a:t>st</a:t>
            </a:r>
            <a:r>
              <a:rPr lang="en-US" sz="2400" b="1" dirty="0">
                <a:latin typeface="Verdana" pitchFamily="34" charset="0"/>
              </a:rPr>
              <a:t> Century Skills</a:t>
            </a:r>
          </a:p>
          <a:p>
            <a:pPr algn="ctr"/>
            <a:r>
              <a:rPr lang="en-US" sz="2400" b="1" dirty="0">
                <a:latin typeface="Verdana" pitchFamily="34" charset="0"/>
              </a:rPr>
              <a:t>www.p21.org</a:t>
            </a:r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0" y="0"/>
            <a:ext cx="457200" cy="6172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Oval 1"/>
          <p:cNvSpPr/>
          <p:nvPr/>
        </p:nvSpPr>
        <p:spPr>
          <a:xfrm>
            <a:off x="3124200" y="381000"/>
            <a:ext cx="2895600" cy="1295400"/>
          </a:xfrm>
          <a:prstGeom prst="ellipse">
            <a:avLst/>
          </a:prstGeom>
          <a:noFill/>
          <a:ln w="762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ChangeArrowheads="1"/>
          </p:cNvSpPr>
          <p:nvPr/>
        </p:nvSpPr>
        <p:spPr bwMode="auto">
          <a:xfrm>
            <a:off x="4114800" y="891968"/>
            <a:ext cx="4876800" cy="526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342900" indent="-342900" algn="r">
              <a:defRPr/>
            </a:pPr>
            <a:r>
              <a:rPr lang="en-US" sz="1600" b="1" dirty="0" smtClean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Learning </a:t>
            </a:r>
            <a:r>
              <a:rPr lang="en-US" sz="1600" b="1" dirty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and Innovation Skills: </a:t>
            </a:r>
          </a:p>
          <a:p>
            <a:pPr marL="342900" indent="-342900" algn="r">
              <a:defRPr/>
            </a:pPr>
            <a:r>
              <a:rPr lang="en-US" sz="1600" dirty="0">
                <a:latin typeface="Verdana" pitchFamily="34" charset="0"/>
                <a:cs typeface="Arial" charset="0"/>
              </a:rPr>
              <a:t>A focus on creativity, critical thinking, communication and collaboration </a:t>
            </a:r>
            <a:endParaRPr lang="en-US" sz="1600" dirty="0" smtClean="0">
              <a:latin typeface="Verdana" pitchFamily="34" charset="0"/>
              <a:cs typeface="Arial" charset="0"/>
            </a:endParaRPr>
          </a:p>
          <a:p>
            <a:pPr marL="342900" indent="-342900" algn="r">
              <a:defRPr/>
            </a:pPr>
            <a:r>
              <a:rPr lang="en-US" sz="1600" dirty="0" smtClean="0">
                <a:latin typeface="Verdana" pitchFamily="34" charset="0"/>
                <a:cs typeface="Arial" charset="0"/>
              </a:rPr>
              <a:t>is </a:t>
            </a:r>
            <a:r>
              <a:rPr lang="en-US" sz="1600" dirty="0">
                <a:latin typeface="Verdana" pitchFamily="34" charset="0"/>
                <a:cs typeface="Arial" charset="0"/>
              </a:rPr>
              <a:t>essential to prepare </a:t>
            </a:r>
            <a:endParaRPr lang="en-US" sz="1600" dirty="0" smtClean="0">
              <a:latin typeface="Verdana" pitchFamily="34" charset="0"/>
              <a:cs typeface="Arial" charset="0"/>
            </a:endParaRPr>
          </a:p>
          <a:p>
            <a:pPr marL="342900" indent="-342900" algn="r">
              <a:defRPr/>
            </a:pPr>
            <a:r>
              <a:rPr lang="en-US" sz="1600" dirty="0" smtClean="0">
                <a:latin typeface="Verdana" pitchFamily="34" charset="0"/>
                <a:cs typeface="Arial" charset="0"/>
              </a:rPr>
              <a:t>students </a:t>
            </a:r>
            <a:r>
              <a:rPr lang="en-US" sz="1600" dirty="0">
                <a:latin typeface="Verdana" pitchFamily="34" charset="0"/>
                <a:cs typeface="Arial" charset="0"/>
              </a:rPr>
              <a:t>for </a:t>
            </a:r>
            <a:r>
              <a:rPr lang="en-US" sz="1600" dirty="0" smtClean="0">
                <a:latin typeface="Verdana" pitchFamily="34" charset="0"/>
                <a:cs typeface="Arial" charset="0"/>
              </a:rPr>
              <a:t>the future</a:t>
            </a:r>
            <a:r>
              <a:rPr lang="en-US" sz="1600" dirty="0">
                <a:latin typeface="Verdana" pitchFamily="34" charset="0"/>
                <a:cs typeface="Arial" charset="0"/>
              </a:rPr>
              <a:t>. </a:t>
            </a:r>
          </a:p>
          <a:p>
            <a:pPr marL="342900" indent="-342900" algn="r">
              <a:defRPr/>
            </a:pPr>
            <a:endParaRPr lang="en-US" sz="1600" dirty="0">
              <a:latin typeface="Verdana" pitchFamily="34" charset="0"/>
              <a:cs typeface="Arial" charset="0"/>
            </a:endParaRPr>
          </a:p>
          <a:p>
            <a:pPr marL="342900" indent="-342900" algn="r">
              <a:defRPr/>
            </a:pPr>
            <a:endParaRPr lang="en-US" sz="1600" dirty="0">
              <a:latin typeface="Verdana" pitchFamily="34" charset="0"/>
              <a:cs typeface="Arial" charset="0"/>
            </a:endParaRPr>
          </a:p>
          <a:p>
            <a:pPr marL="342900" indent="-342900" algn="r">
              <a:defRPr/>
            </a:pPr>
            <a:r>
              <a:rPr lang="en-US" sz="1600" b="1" dirty="0">
                <a:solidFill>
                  <a:srgbClr val="0000FF"/>
                </a:solidFill>
                <a:latin typeface="Verdana" pitchFamily="34" charset="0"/>
                <a:cs typeface="Arial" charset="0"/>
                <a:sym typeface="Wingdings" pitchFamily="2" charset="2"/>
              </a:rPr>
              <a:t>  </a:t>
            </a:r>
            <a:r>
              <a:rPr lang="en-US" sz="1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cs typeface="Arial" charset="0"/>
              </a:rPr>
              <a:t>Creativity and Innovation</a:t>
            </a:r>
          </a:p>
          <a:p>
            <a:pPr marL="342900" indent="-342900" algn="r">
              <a:defRPr/>
            </a:pPr>
            <a:r>
              <a:rPr lang="en-US" sz="1600" i="1" dirty="0">
                <a:latin typeface="Verdana" pitchFamily="34" charset="0"/>
                <a:cs typeface="Arial" charset="0"/>
              </a:rPr>
              <a:t>Think Creatively</a:t>
            </a:r>
            <a:r>
              <a:rPr lang="en-US" sz="1600" dirty="0">
                <a:latin typeface="Verdana" pitchFamily="34" charset="0"/>
                <a:cs typeface="Arial" charset="0"/>
              </a:rPr>
              <a:t/>
            </a:r>
            <a:br>
              <a:rPr lang="en-US" sz="1600" dirty="0">
                <a:latin typeface="Verdana" pitchFamily="34" charset="0"/>
                <a:cs typeface="Arial" charset="0"/>
              </a:rPr>
            </a:br>
            <a:r>
              <a:rPr lang="en-US" sz="1600" i="1" dirty="0">
                <a:latin typeface="Verdana" pitchFamily="34" charset="0"/>
                <a:cs typeface="Arial" charset="0"/>
              </a:rPr>
              <a:t>Work Creatively with </a:t>
            </a:r>
            <a:r>
              <a:rPr lang="en-US" sz="1600" i="1" dirty="0" smtClean="0">
                <a:latin typeface="Verdana" pitchFamily="34" charset="0"/>
                <a:cs typeface="Arial" charset="0"/>
              </a:rPr>
              <a:t>Others </a:t>
            </a:r>
            <a:r>
              <a:rPr lang="en-US" sz="1600" i="1" dirty="0">
                <a:latin typeface="Verdana" pitchFamily="34" charset="0"/>
                <a:cs typeface="Arial" charset="0"/>
              </a:rPr>
              <a:t>Implement Innovations</a:t>
            </a:r>
            <a:r>
              <a:rPr lang="en-US" sz="1600" dirty="0">
                <a:latin typeface="Verdana" pitchFamily="34" charset="0"/>
                <a:cs typeface="Arial" charset="0"/>
              </a:rPr>
              <a:t/>
            </a:r>
            <a:br>
              <a:rPr lang="en-US" sz="1600" dirty="0">
                <a:latin typeface="Verdana" pitchFamily="34" charset="0"/>
                <a:cs typeface="Arial" charset="0"/>
              </a:rPr>
            </a:br>
            <a:endParaRPr lang="en-US" sz="1600" dirty="0">
              <a:latin typeface="Verdana" pitchFamily="34" charset="0"/>
              <a:cs typeface="Arial" charset="0"/>
            </a:endParaRPr>
          </a:p>
          <a:p>
            <a:pPr marL="342900" indent="-342900" algn="r">
              <a:defRPr/>
            </a:pPr>
            <a:r>
              <a:rPr lang="en-US" sz="1600" b="1" dirty="0">
                <a:solidFill>
                  <a:srgbClr val="0000FF"/>
                </a:solidFill>
                <a:latin typeface="Verdana" pitchFamily="34" charset="0"/>
                <a:cs typeface="Arial" charset="0"/>
                <a:sym typeface="Wingdings" pitchFamily="2" charset="2"/>
              </a:rPr>
              <a:t> </a:t>
            </a:r>
            <a:r>
              <a:rPr lang="en-US" sz="1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cs typeface="Arial" charset="0"/>
              </a:rPr>
              <a:t>Critical Thinking &amp; Problem Solving</a:t>
            </a:r>
          </a:p>
          <a:p>
            <a:pPr marL="342900" indent="-342900" algn="r">
              <a:defRPr/>
            </a:pPr>
            <a:r>
              <a:rPr lang="en-US" sz="1600" i="1" dirty="0">
                <a:latin typeface="Verdana" pitchFamily="34" charset="0"/>
                <a:cs typeface="Arial" charset="0"/>
              </a:rPr>
              <a:t>Reason Effectively</a:t>
            </a:r>
            <a:endParaRPr lang="en-US" sz="1600" dirty="0">
              <a:latin typeface="Verdana" pitchFamily="34" charset="0"/>
              <a:cs typeface="Arial" charset="0"/>
            </a:endParaRPr>
          </a:p>
          <a:p>
            <a:pPr marL="342900" indent="-342900" algn="r">
              <a:defRPr/>
            </a:pPr>
            <a:r>
              <a:rPr lang="en-US" sz="1600" i="1" dirty="0">
                <a:latin typeface="Verdana" pitchFamily="34" charset="0"/>
                <a:cs typeface="Arial" charset="0"/>
              </a:rPr>
              <a:t>Use Systems Thinking</a:t>
            </a:r>
            <a:endParaRPr lang="en-US" sz="1600" dirty="0">
              <a:latin typeface="Verdana" pitchFamily="34" charset="0"/>
              <a:cs typeface="Arial" charset="0"/>
            </a:endParaRPr>
          </a:p>
          <a:p>
            <a:pPr marL="342900" indent="-342900" algn="r">
              <a:defRPr/>
            </a:pPr>
            <a:r>
              <a:rPr lang="en-US" sz="1600" i="1" dirty="0">
                <a:latin typeface="Verdana" pitchFamily="34" charset="0"/>
                <a:cs typeface="Arial" charset="0"/>
              </a:rPr>
              <a:t>Make Judgments and Decisions</a:t>
            </a:r>
            <a:endParaRPr lang="en-US" sz="1600" dirty="0">
              <a:latin typeface="Verdana" pitchFamily="34" charset="0"/>
              <a:cs typeface="Arial" charset="0"/>
            </a:endParaRPr>
          </a:p>
          <a:p>
            <a:pPr marL="342900" indent="-342900" algn="r">
              <a:defRPr/>
            </a:pPr>
            <a:r>
              <a:rPr lang="en-US" sz="1600" i="1" dirty="0">
                <a:latin typeface="Verdana" pitchFamily="34" charset="0"/>
                <a:cs typeface="Arial" charset="0"/>
              </a:rPr>
              <a:t>Solve Problems</a:t>
            </a:r>
            <a:r>
              <a:rPr lang="en-US" sz="1600" dirty="0">
                <a:latin typeface="Verdana" pitchFamily="34" charset="0"/>
                <a:cs typeface="Arial" charset="0"/>
              </a:rPr>
              <a:t> </a:t>
            </a:r>
          </a:p>
          <a:p>
            <a:pPr marL="342900" indent="-342900" algn="r">
              <a:defRPr/>
            </a:pPr>
            <a:endParaRPr lang="en-US" sz="1600" b="1" dirty="0">
              <a:latin typeface="Verdana" pitchFamily="34" charset="0"/>
              <a:cs typeface="Arial" charset="0"/>
            </a:endParaRPr>
          </a:p>
          <a:p>
            <a:pPr marL="342900" indent="-342900" algn="r">
              <a:buFont typeface="Wingdings" pitchFamily="2" charset="2"/>
              <a:buChar char="à"/>
              <a:defRPr/>
            </a:pPr>
            <a:r>
              <a:rPr lang="en-US" sz="1600" b="1" dirty="0">
                <a:solidFill>
                  <a:srgbClr val="0000FF"/>
                </a:solidFill>
                <a:latin typeface="Verdana" pitchFamily="34" charset="0"/>
                <a:cs typeface="Arial" charset="0"/>
              </a:rPr>
              <a:t> </a:t>
            </a:r>
            <a:r>
              <a:rPr lang="en-US" sz="1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cs typeface="Arial" charset="0"/>
              </a:rPr>
              <a:t>Communication and Collaboration</a:t>
            </a:r>
          </a:p>
          <a:p>
            <a:pPr marL="342900" indent="-342900" algn="r">
              <a:buFont typeface="Wingdings" pitchFamily="2" charset="2"/>
              <a:buNone/>
              <a:defRPr/>
            </a:pPr>
            <a:r>
              <a:rPr lang="en-US" sz="1600" i="1" dirty="0">
                <a:latin typeface="Verdana" pitchFamily="34" charset="0"/>
                <a:cs typeface="Arial" charset="0"/>
              </a:rPr>
              <a:t>Communicate Clearly</a:t>
            </a:r>
            <a:endParaRPr lang="en-US" sz="1600" dirty="0">
              <a:latin typeface="Verdana" pitchFamily="34" charset="0"/>
              <a:cs typeface="Arial" charset="0"/>
            </a:endParaRPr>
          </a:p>
          <a:p>
            <a:pPr marL="342900" indent="-342900" algn="r">
              <a:buFont typeface="Wingdings" pitchFamily="2" charset="2"/>
              <a:buNone/>
              <a:defRPr/>
            </a:pPr>
            <a:r>
              <a:rPr lang="en-US" sz="1600" i="1" dirty="0">
                <a:latin typeface="Verdana" pitchFamily="34" charset="0"/>
                <a:cs typeface="Arial" charset="0"/>
              </a:rPr>
              <a:t>Collaborate with Others</a:t>
            </a:r>
            <a:endParaRPr lang="en-US" sz="1600" dirty="0">
              <a:latin typeface="Verdana" pitchFamily="34" charset="0"/>
              <a:cs typeface="Arial" charset="0"/>
            </a:endParaRPr>
          </a:p>
        </p:txBody>
      </p:sp>
      <p:pic>
        <p:nvPicPr>
          <p:cNvPr id="13315" name="Picture 4" descr="MPj0438753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609600"/>
            <a:ext cx="3641725" cy="541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ChangeArrowheads="1"/>
          </p:cNvSpPr>
          <p:nvPr/>
        </p:nvSpPr>
        <p:spPr bwMode="auto">
          <a:xfrm>
            <a:off x="914400" y="18827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123" name="Rectangle 4"/>
          <p:cNvSpPr>
            <a:spLocks noChangeArrowheads="1"/>
          </p:cNvSpPr>
          <p:nvPr/>
        </p:nvSpPr>
        <p:spPr bwMode="auto">
          <a:xfrm>
            <a:off x="0" y="5476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124" name="Rectangle 11"/>
          <p:cNvSpPr>
            <a:spLocks noChangeArrowheads="1"/>
          </p:cNvSpPr>
          <p:nvPr/>
        </p:nvSpPr>
        <p:spPr bwMode="auto">
          <a:xfrm>
            <a:off x="1816100" y="17224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125" name="Text Box 12"/>
          <p:cNvSpPr txBox="1">
            <a:spLocks noChangeArrowheads="1"/>
          </p:cNvSpPr>
          <p:nvPr/>
        </p:nvSpPr>
        <p:spPr bwMode="auto">
          <a:xfrm>
            <a:off x="3276600" y="-1311275"/>
            <a:ext cx="74168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en-US" sz="3200"/>
          </a:p>
          <a:p>
            <a:pPr>
              <a:spcBef>
                <a:spcPct val="50000"/>
              </a:spcBef>
            </a:pPr>
            <a:endParaRPr lang="en-US" sz="3200"/>
          </a:p>
        </p:txBody>
      </p:sp>
      <p:sp>
        <p:nvSpPr>
          <p:cNvPr id="5127" name="Text Box 2"/>
          <p:cNvSpPr txBox="1">
            <a:spLocks noChangeArrowheads="1"/>
          </p:cNvSpPr>
          <p:nvPr/>
        </p:nvSpPr>
        <p:spPr bwMode="auto">
          <a:xfrm>
            <a:off x="304800" y="381000"/>
            <a:ext cx="8534400" cy="5500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sz="3200" dirty="0"/>
              <a:t>Play can be an </a:t>
            </a:r>
            <a:r>
              <a:rPr lang="en-US" sz="3200" b="1" dirty="0">
                <a:solidFill>
                  <a:srgbClr val="1538A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ideal vehicle for language </a:t>
            </a:r>
            <a:r>
              <a:rPr lang="en-US" sz="3200" b="1" dirty="0" smtClean="0">
                <a:solidFill>
                  <a:srgbClr val="1538A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acquisition</a:t>
            </a:r>
          </a:p>
          <a:p>
            <a:pPr algn="ctr">
              <a:lnSpc>
                <a:spcPct val="110000"/>
              </a:lnSpc>
            </a:pPr>
            <a:r>
              <a:rPr lang="en-US" sz="3200" dirty="0" smtClean="0"/>
              <a:t> </a:t>
            </a:r>
            <a:r>
              <a:rPr lang="en-US" sz="3200" dirty="0"/>
              <a:t>for a number of reasons (Sachs, 1984):</a:t>
            </a:r>
          </a:p>
          <a:p>
            <a:pPr algn="ctr">
              <a:lnSpc>
                <a:spcPct val="110000"/>
              </a:lnSpc>
            </a:pPr>
            <a:endParaRPr lang="en-US" sz="3200" dirty="0"/>
          </a:p>
          <a:p>
            <a:pPr marL="457200" indent="-457200">
              <a:lnSpc>
                <a:spcPct val="110000"/>
              </a:lnSpc>
              <a:buFont typeface="Arial"/>
              <a:buChar char="•"/>
            </a:pPr>
            <a:r>
              <a:rPr lang="en-US" sz="3200" dirty="0"/>
              <a:t>Since play is not goal oriented, it </a:t>
            </a:r>
            <a:r>
              <a:rPr lang="en-US" sz="3200" i="1" dirty="0">
                <a:solidFill>
                  <a:srgbClr val="0000FF"/>
                </a:solidFill>
              </a:rPr>
              <a:t>removes pressure and frustration</a:t>
            </a:r>
            <a:r>
              <a:rPr lang="en-US" sz="3200" i="1" dirty="0"/>
              <a:t> </a:t>
            </a:r>
            <a:r>
              <a:rPr lang="en-US" sz="3200" dirty="0"/>
              <a:t>from the interactive process. It's fun.</a:t>
            </a:r>
          </a:p>
          <a:p>
            <a:pPr marL="457200" indent="-457200">
              <a:lnSpc>
                <a:spcPct val="110000"/>
              </a:lnSpc>
              <a:buFont typeface="Arial"/>
              <a:buChar char="•"/>
            </a:pPr>
            <a:r>
              <a:rPr lang="en-US" sz="3200" i="1" dirty="0" smtClean="0">
                <a:solidFill>
                  <a:srgbClr val="0000FF"/>
                </a:solidFill>
              </a:rPr>
              <a:t>Attention and </a:t>
            </a:r>
            <a:r>
              <a:rPr lang="en-US" sz="3200" i="1" dirty="0">
                <a:solidFill>
                  <a:srgbClr val="0000FF"/>
                </a:solidFill>
              </a:rPr>
              <a:t>the semantic domain are shared </a:t>
            </a:r>
            <a:r>
              <a:rPr lang="en-US" sz="3200" dirty="0"/>
              <a:t>by the interactive partners, so topics are shared.</a:t>
            </a:r>
          </a:p>
          <a:p>
            <a:pPr marL="457200" indent="-457200">
              <a:lnSpc>
                <a:spcPct val="110000"/>
              </a:lnSpc>
              <a:buFont typeface="Arial"/>
              <a:buChar char="•"/>
            </a:pPr>
            <a:r>
              <a:rPr lang="en-US" sz="3200" dirty="0"/>
              <a:t>Games have </a:t>
            </a:r>
            <a:r>
              <a:rPr lang="en-US" sz="3200" i="1" dirty="0">
                <a:solidFill>
                  <a:srgbClr val="0000FF"/>
                </a:solidFill>
              </a:rPr>
              <a:t>reciprocal role structure </a:t>
            </a:r>
            <a:r>
              <a:rPr lang="en-US" sz="3200" dirty="0"/>
              <a:t>and variations in the order of elements, as do grammars.</a:t>
            </a:r>
          </a:p>
          <a:p>
            <a:pPr marL="457200" indent="-457200">
              <a:lnSpc>
                <a:spcPct val="110000"/>
              </a:lnSpc>
              <a:buFont typeface="Arial"/>
              <a:buChar char="•"/>
            </a:pPr>
            <a:r>
              <a:rPr lang="en-US" sz="3200" dirty="0"/>
              <a:t>Games, like conversations, contain </a:t>
            </a:r>
            <a:r>
              <a:rPr lang="en-US" sz="3200" i="1" dirty="0">
                <a:solidFill>
                  <a:srgbClr val="0000FF"/>
                </a:solidFill>
              </a:rPr>
              <a:t>turn-taking</a:t>
            </a:r>
            <a:r>
              <a:rPr lang="en-US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6310728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4953000" y="889000"/>
            <a:ext cx="3886200" cy="523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algn="ctr"/>
            <a:r>
              <a:rPr lang="en-US" sz="2000" b="1" dirty="0"/>
              <a:t>School is Broken?</a:t>
            </a:r>
          </a:p>
          <a:p>
            <a:pPr>
              <a:buFontTx/>
              <a:buChar char="•"/>
            </a:pPr>
            <a:r>
              <a:rPr lang="en-US" sz="2000" dirty="0"/>
              <a:t> (Games) offer up carefully designed pleasures, </a:t>
            </a:r>
            <a:r>
              <a:rPr lang="en-US" sz="2000" b="1" dirty="0">
                <a:solidFill>
                  <a:srgbClr val="3366FF"/>
                </a:solidFill>
              </a:rPr>
              <a:t>thrilling challenges </a:t>
            </a:r>
            <a:r>
              <a:rPr lang="en-US" sz="2000" dirty="0"/>
              <a:t>and powerful </a:t>
            </a:r>
            <a:r>
              <a:rPr lang="en-US" sz="2000" b="1" dirty="0">
                <a:solidFill>
                  <a:srgbClr val="3366FF"/>
                </a:solidFill>
              </a:rPr>
              <a:t>social bonding </a:t>
            </a:r>
            <a:r>
              <a:rPr lang="en-US" sz="2000" dirty="0"/>
              <a:t>afforded by virtual environments.” </a:t>
            </a:r>
          </a:p>
          <a:p>
            <a:pPr>
              <a:buFontTx/>
              <a:buChar char="•"/>
            </a:pPr>
            <a:r>
              <a:rPr lang="en-US" sz="2000" dirty="0"/>
              <a:t> “From zero to peak experience in thirty seconds flat – no wonder video games caught on. Never before in human history could this kind of optimal, emotional activation be accessed so cheaply, so reliably, so quickly.” </a:t>
            </a:r>
          </a:p>
          <a:p>
            <a:pPr>
              <a:buFontTx/>
              <a:buChar char="•"/>
            </a:pPr>
            <a:r>
              <a:rPr lang="en-US" sz="2000" dirty="0"/>
              <a:t> “Games challenge us with </a:t>
            </a:r>
            <a:r>
              <a:rPr lang="en-US" sz="2000" b="1" dirty="0">
                <a:solidFill>
                  <a:srgbClr val="3366FF"/>
                </a:solidFill>
              </a:rPr>
              <a:t>voluntary obstacles </a:t>
            </a:r>
            <a:r>
              <a:rPr lang="en-US" sz="2000" dirty="0"/>
              <a:t>and help us put our personal strengths to better use.” </a:t>
            </a:r>
          </a:p>
          <a:p>
            <a:pPr>
              <a:buFontTx/>
              <a:buChar char="•"/>
            </a:pPr>
            <a:r>
              <a:rPr lang="en-US" sz="2000" dirty="0"/>
              <a:t> “Games make us </a:t>
            </a:r>
            <a:r>
              <a:rPr lang="en-US" sz="2000" b="1" dirty="0">
                <a:solidFill>
                  <a:srgbClr val="3366FF"/>
                </a:solidFill>
              </a:rPr>
              <a:t>part of something bigger</a:t>
            </a:r>
            <a:r>
              <a:rPr lang="en-US" sz="2000" dirty="0"/>
              <a:t> and give </a:t>
            </a:r>
            <a:r>
              <a:rPr lang="en-US" sz="2000" b="1" dirty="0">
                <a:solidFill>
                  <a:srgbClr val="3366FF"/>
                </a:solidFill>
              </a:rPr>
              <a:t>epic meaning </a:t>
            </a:r>
            <a:r>
              <a:rPr lang="en-US" sz="2000" dirty="0"/>
              <a:t>to our actions.” </a:t>
            </a:r>
          </a:p>
        </p:txBody>
      </p:sp>
      <p:pic>
        <p:nvPicPr>
          <p:cNvPr id="17411" name="Picture 3" descr="Reality_is_Broke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533400"/>
            <a:ext cx="3810000" cy="5791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892" name="Picture 4" descr="20101203_ccs_in_dc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399" y="1981200"/>
            <a:ext cx="6398743" cy="42672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65890" name="Picture 2" descr="http://www.centerforcommunicatingscience.org/wp-content/uploads/2011/02/DSC_4682-300x199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1371600"/>
            <a:ext cx="2819400" cy="187020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0484" name="TextBox 5"/>
          <p:cNvSpPr txBox="1">
            <a:spLocks noChangeArrowheads="1"/>
          </p:cNvSpPr>
          <p:nvPr/>
        </p:nvSpPr>
        <p:spPr bwMode="auto">
          <a:xfrm>
            <a:off x="40902" y="381000"/>
            <a:ext cx="901718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800" dirty="0" smtClean="0"/>
              <a:t>PD? The </a:t>
            </a:r>
            <a:r>
              <a:rPr lang="en-US" sz="2800" dirty="0"/>
              <a:t>Center for Communicating </a:t>
            </a:r>
            <a:r>
              <a:rPr lang="en-US" sz="2800" dirty="0" smtClean="0"/>
              <a:t>Science, </a:t>
            </a:r>
            <a:r>
              <a:rPr lang="en-US" sz="2800" dirty="0" err="1" smtClean="0"/>
              <a:t>Stonybrook</a:t>
            </a:r>
            <a:r>
              <a:rPr lang="en-US" sz="2800" dirty="0" smtClean="0"/>
              <a:t> University</a:t>
            </a:r>
            <a:endParaRPr lang="en-US" sz="2800" dirty="0"/>
          </a:p>
        </p:txBody>
      </p:sp>
      <p:pic>
        <p:nvPicPr>
          <p:cNvPr id="166914" name="Picture 2" descr="http://www.newswise.com/images/uploads/2012/03/1/AlanAld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3657600"/>
            <a:ext cx="2086131" cy="270753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umblr_m5i5z5nkJM1rorlfi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28800" y="30480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08388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5"/>
          <p:cNvSpPr txBox="1">
            <a:spLocks noChangeArrowheads="1"/>
          </p:cNvSpPr>
          <p:nvPr/>
        </p:nvSpPr>
        <p:spPr bwMode="auto">
          <a:xfrm>
            <a:off x="1630363" y="1489075"/>
            <a:ext cx="2444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99869" y="2667000"/>
            <a:ext cx="7695624" cy="175432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What does play look like </a:t>
            </a:r>
          </a:p>
          <a:p>
            <a:pPr algn="ctr"/>
            <a:r>
              <a:rPr lang="en-US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in the language classroom?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583239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amification-start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3943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5091" y="1996"/>
            <a:ext cx="4640926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Gamification</a:t>
            </a:r>
            <a:r>
              <a:rPr lang="en-US" sz="7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3"/>
          <p:cNvSpPr>
            <a:spLocks noChangeArrowheads="1"/>
          </p:cNvSpPr>
          <p:nvPr/>
        </p:nvSpPr>
        <p:spPr bwMode="auto">
          <a:xfrm>
            <a:off x="304800" y="609600"/>
            <a:ext cx="3962400" cy="2436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r>
              <a:rPr lang="en-US" sz="3200" dirty="0"/>
              <a:t>Features of games</a:t>
            </a:r>
          </a:p>
          <a:p>
            <a:pPr>
              <a:buFontTx/>
              <a:buChar char="•"/>
            </a:pPr>
            <a:r>
              <a:rPr lang="en-US" sz="3200" dirty="0"/>
              <a:t> goals </a:t>
            </a:r>
          </a:p>
          <a:p>
            <a:pPr>
              <a:buFontTx/>
              <a:buChar char="•"/>
            </a:pPr>
            <a:r>
              <a:rPr lang="en-US" sz="3200" dirty="0"/>
              <a:t> rules and obstacles</a:t>
            </a:r>
          </a:p>
          <a:p>
            <a:pPr>
              <a:buFontTx/>
              <a:buChar char="•"/>
            </a:pPr>
            <a:r>
              <a:rPr lang="en-US" sz="3200" dirty="0"/>
              <a:t> feedback systems</a:t>
            </a:r>
          </a:p>
          <a:p>
            <a:pPr>
              <a:buFontTx/>
              <a:buChar char="•"/>
            </a:pPr>
            <a:r>
              <a:rPr lang="en-US" sz="3200" dirty="0"/>
              <a:t> voluntary participation</a:t>
            </a:r>
          </a:p>
        </p:txBody>
      </p:sp>
      <p:pic>
        <p:nvPicPr>
          <p:cNvPr id="16387" name="Picture 1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962400"/>
            <a:ext cx="3810000" cy="23082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6388" name="Picture 1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569913"/>
            <a:ext cx="4419600" cy="2590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6389" name="Picture 2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8200" y="3810000"/>
            <a:ext cx="4267200" cy="250031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6390" name="Picture 17" descr="zon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24200" y="3048000"/>
            <a:ext cx="3543300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030347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6739" name="Text Box 3"/>
          <p:cNvSpPr txBox="1">
            <a:spLocks noChangeArrowheads="1"/>
          </p:cNvSpPr>
          <p:nvPr/>
        </p:nvSpPr>
        <p:spPr bwMode="auto">
          <a:xfrm>
            <a:off x="609600" y="304800"/>
            <a:ext cx="2544286" cy="1754327"/>
          </a:xfrm>
          <a:prstGeom prst="rect">
            <a:avLst/>
          </a:prstGeom>
          <a:solidFill>
            <a:schemeClr val="bg1">
              <a:alpha val="23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571500" indent="-571500">
              <a:buFont typeface="Arial"/>
              <a:buChar char="•"/>
              <a:defRPr/>
            </a:pPr>
            <a:r>
              <a:rPr lang="en-US" sz="3600" dirty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h</a:t>
            </a:r>
            <a:r>
              <a:rPr lang="en-US" sz="3600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ands-on</a:t>
            </a:r>
          </a:p>
          <a:p>
            <a:pPr marL="571500" indent="-571500">
              <a:buFont typeface="Arial"/>
              <a:buChar char="•"/>
              <a:defRPr/>
            </a:pPr>
            <a:r>
              <a:rPr lang="en-US" sz="3600" dirty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k</a:t>
            </a:r>
            <a:r>
              <a:rPr lang="en-US" sz="3600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inesthetic</a:t>
            </a:r>
          </a:p>
          <a:p>
            <a:pPr marL="571500" indent="-571500">
              <a:buFont typeface="Arial"/>
              <a:buChar char="•"/>
              <a:defRPr/>
            </a:pPr>
            <a:r>
              <a:rPr lang="en-US" sz="3600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repetition</a:t>
            </a:r>
            <a:endParaRPr lang="en-US" sz="3600" dirty="0">
              <a:effectLst>
                <a:outerShdw blurRad="38100" dist="38100" dir="2700000" algn="tl">
                  <a:srgbClr val="C0C0C0"/>
                </a:outerShdw>
              </a:effectLst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680006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17" descr="Digital_Bloom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579891"/>
            <a:ext cx="7239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Text Box 10"/>
          <p:cNvSpPr txBox="1">
            <a:spLocks noChangeArrowheads="1"/>
          </p:cNvSpPr>
          <p:nvPr/>
        </p:nvSpPr>
        <p:spPr bwMode="auto">
          <a:xfrm rot="-3194773">
            <a:off x="-100567" y="2976759"/>
            <a:ext cx="4038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dirty="0"/>
              <a:t>An overview of </a:t>
            </a:r>
            <a:r>
              <a:rPr lang="en-US" sz="2400" b="1" dirty="0" err="1"/>
              <a:t>Webtools</a:t>
            </a:r>
            <a:r>
              <a:rPr lang="en-US" sz="2400" b="1" dirty="0"/>
              <a:t>: </a:t>
            </a:r>
          </a:p>
          <a:p>
            <a:r>
              <a:rPr lang="en-US" sz="2400" b="1" dirty="0">
                <a:hlinkClick r:id="rId4"/>
              </a:rPr>
              <a:t>www.miscositas.com/webtools</a:t>
            </a:r>
            <a:endParaRPr lang="en-US" sz="2400" b="1" dirty="0"/>
          </a:p>
        </p:txBody>
      </p:sp>
      <p:sp>
        <p:nvSpPr>
          <p:cNvPr id="23556" name="Text Box 21"/>
          <p:cNvSpPr txBox="1">
            <a:spLocks noChangeArrowheads="1"/>
          </p:cNvSpPr>
          <p:nvPr/>
        </p:nvSpPr>
        <p:spPr bwMode="auto">
          <a:xfrm>
            <a:off x="5410200" y="0"/>
            <a:ext cx="3733800" cy="449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n-US" sz="2600" b="1"/>
              <a:t> </a:t>
            </a:r>
          </a:p>
          <a:p>
            <a:pPr marL="342900" indent="-342900">
              <a:buFontTx/>
              <a:buChar char="•"/>
            </a:pPr>
            <a:r>
              <a:rPr lang="en-US" sz="2600" b="1"/>
              <a:t>Blogs  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600" b="1"/>
              <a:t>Podcasts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600" b="1"/>
              <a:t>Wikis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600" b="1"/>
              <a:t>Social Networks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600" b="1"/>
              <a:t>Social Bookmarking </a:t>
            </a:r>
          </a:p>
          <a:p>
            <a:pPr marL="342900" indent="-342900">
              <a:buFontTx/>
              <a:buChar char="•"/>
            </a:pPr>
            <a:r>
              <a:rPr lang="en-US" sz="2600" b="1"/>
              <a:t>YouTube.com </a:t>
            </a:r>
          </a:p>
          <a:p>
            <a:pPr marL="342900" indent="-342900">
              <a:buFontTx/>
              <a:buChar char="•"/>
            </a:pPr>
            <a:r>
              <a:rPr lang="en-US" sz="2600" b="1"/>
              <a:t>VoiceThread.com</a:t>
            </a:r>
          </a:p>
          <a:p>
            <a:pPr marL="342900" indent="-342900">
              <a:buFontTx/>
              <a:buChar char="•"/>
            </a:pPr>
            <a:r>
              <a:rPr lang="en-US" sz="2600" b="1"/>
              <a:t>Issuu.com</a:t>
            </a:r>
          </a:p>
          <a:p>
            <a:pPr marL="342900" indent="-342900">
              <a:buFontTx/>
              <a:buChar char="•"/>
            </a:pPr>
            <a:r>
              <a:rPr lang="en-US" sz="2600" b="1"/>
              <a:t>Voki.com</a:t>
            </a:r>
          </a:p>
          <a:p>
            <a:pPr marL="342900" indent="-342900"/>
            <a:endParaRPr lang="en-US" sz="2600"/>
          </a:p>
        </p:txBody>
      </p:sp>
      <p:sp>
        <p:nvSpPr>
          <p:cNvPr id="23557" name="WordArt 24"/>
          <p:cNvSpPr>
            <a:spLocks noChangeArrowheads="1" noChangeShapeType="1" noTextEdit="1"/>
          </p:cNvSpPr>
          <p:nvPr/>
        </p:nvSpPr>
        <p:spPr bwMode="auto">
          <a:xfrm rot="-655230">
            <a:off x="519538" y="740300"/>
            <a:ext cx="3079750" cy="952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60000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>Web 2.0 tools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0" y="0"/>
            <a:ext cx="9144000" cy="1066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304800" y="228600"/>
            <a:ext cx="8610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 b="1" dirty="0" smtClean="0"/>
              <a:t>Digital dress-up | </a:t>
            </a:r>
            <a:r>
              <a:rPr lang="en-US" sz="3200" b="1" dirty="0" err="1" smtClean="0"/>
              <a:t>Voki.com</a:t>
            </a:r>
            <a:r>
              <a:rPr lang="en-US" sz="3200" b="1" dirty="0" smtClean="0"/>
              <a:t> </a:t>
            </a:r>
            <a:r>
              <a:rPr lang="en-US" sz="3200" b="1" dirty="0"/>
              <a:t>avatars</a:t>
            </a:r>
          </a:p>
        </p:txBody>
      </p:sp>
      <p:pic>
        <p:nvPicPr>
          <p:cNvPr id="25604" name="Picture 5" descr="Vok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1447800"/>
            <a:ext cx="2990850" cy="391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Picture 6" descr="Voki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1371600"/>
            <a:ext cx="3067050" cy="392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Picture 8" descr="voki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0" y="2971800"/>
            <a:ext cx="2767013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5"/>
          <p:cNvSpPr txBox="1">
            <a:spLocks noChangeArrowheads="1"/>
          </p:cNvSpPr>
          <p:nvPr/>
        </p:nvSpPr>
        <p:spPr bwMode="auto">
          <a:xfrm>
            <a:off x="1630363" y="1489075"/>
            <a:ext cx="2444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pic>
        <p:nvPicPr>
          <p:cNvPr id="3" name="Picture 2" descr="Pinterest_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4800" y="304800"/>
            <a:ext cx="2609218" cy="66065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200400" y="228600"/>
            <a:ext cx="572629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Speaking and writing prompts</a:t>
            </a:r>
            <a:endParaRPr lang="en-US" sz="4000" dirty="0"/>
          </a:p>
        </p:txBody>
      </p:sp>
      <p:pic>
        <p:nvPicPr>
          <p:cNvPr id="7" name="Picture 6" descr="4a4b36330ec60ddb7b0ae553753e3be7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9600" y="1219200"/>
            <a:ext cx="2997200" cy="330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e29ef83263f2772f13e872bb55a1a641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76800" y="1143000"/>
            <a:ext cx="3566160" cy="533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 descr="4f108277b27959fafd16bfb1d4550e65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00200" y="4267200"/>
            <a:ext cx="2817257" cy="22097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1860767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5"/>
          <p:cNvSpPr txBox="1">
            <a:spLocks noChangeArrowheads="1"/>
          </p:cNvSpPr>
          <p:nvPr/>
        </p:nvSpPr>
        <p:spPr bwMode="auto">
          <a:xfrm>
            <a:off x="1630363" y="1489075"/>
            <a:ext cx="2444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pic>
        <p:nvPicPr>
          <p:cNvPr id="3" name="Picture 2" descr="Pinterest_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4800" y="304800"/>
            <a:ext cx="2609218" cy="66065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200400" y="228600"/>
            <a:ext cx="572629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Speaking and writing prompts</a:t>
            </a:r>
            <a:endParaRPr lang="en-US" sz="4000" dirty="0"/>
          </a:p>
        </p:txBody>
      </p:sp>
      <p:pic>
        <p:nvPicPr>
          <p:cNvPr id="4" name="Picture 3" descr="1826890fac67735eceaeba5660078024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929529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4" descr="P10702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43" name="Text Box 3"/>
          <p:cNvSpPr txBox="1">
            <a:spLocks noChangeArrowheads="1"/>
          </p:cNvSpPr>
          <p:nvPr/>
        </p:nvSpPr>
        <p:spPr bwMode="auto">
          <a:xfrm>
            <a:off x="3886200" y="457200"/>
            <a:ext cx="438653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Folktales | 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story mapping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4" descr="P107024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5715" name="Text Box 3"/>
          <p:cNvSpPr txBox="1">
            <a:spLocks noChangeArrowheads="1"/>
          </p:cNvSpPr>
          <p:nvPr/>
        </p:nvSpPr>
        <p:spPr bwMode="auto">
          <a:xfrm>
            <a:off x="3352800" y="6211669"/>
            <a:ext cx="54875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 b="1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Food tasting | </a:t>
            </a:r>
            <a:r>
              <a:rPr lang="en-US" sz="3600" b="1" dirty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cheese making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ChangeArrowheads="1"/>
          </p:cNvSpPr>
          <p:nvPr/>
        </p:nvSpPr>
        <p:spPr bwMode="auto">
          <a:xfrm>
            <a:off x="914400" y="18827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123" name="Rectangle 4"/>
          <p:cNvSpPr>
            <a:spLocks noChangeArrowheads="1"/>
          </p:cNvSpPr>
          <p:nvPr/>
        </p:nvSpPr>
        <p:spPr bwMode="auto">
          <a:xfrm>
            <a:off x="0" y="5476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124" name="Rectangle 11"/>
          <p:cNvSpPr>
            <a:spLocks noChangeArrowheads="1"/>
          </p:cNvSpPr>
          <p:nvPr/>
        </p:nvSpPr>
        <p:spPr bwMode="auto">
          <a:xfrm>
            <a:off x="1816100" y="17224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125" name="Text Box 12"/>
          <p:cNvSpPr txBox="1">
            <a:spLocks noChangeArrowheads="1"/>
          </p:cNvSpPr>
          <p:nvPr/>
        </p:nvSpPr>
        <p:spPr bwMode="auto">
          <a:xfrm>
            <a:off x="3276600" y="-1311275"/>
            <a:ext cx="74168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en-US" sz="3200"/>
          </a:p>
          <a:p>
            <a:pPr>
              <a:spcBef>
                <a:spcPct val="50000"/>
              </a:spcBef>
            </a:pPr>
            <a:endParaRPr lang="en-US" sz="3200"/>
          </a:p>
        </p:txBody>
      </p:sp>
      <p:pic>
        <p:nvPicPr>
          <p:cNvPr id="5126" name="Picture 22" descr="conejo p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-17082" y="5549900"/>
            <a:ext cx="9144000" cy="1308100"/>
          </a:xfrm>
          <a:prstGeom prst="rect">
            <a:avLst/>
          </a:prstGeom>
          <a:solidFill>
            <a:schemeClr val="bg1">
              <a:alpha val="65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sz="4000" b="1" dirty="0" smtClean="0"/>
              <a:t>Role-playing</a:t>
            </a:r>
            <a:endParaRPr lang="en-US" sz="3600" dirty="0"/>
          </a:p>
          <a:p>
            <a:pPr algn="ctr">
              <a:lnSpc>
                <a:spcPct val="110000"/>
              </a:lnSpc>
            </a:pPr>
            <a:r>
              <a:rPr lang="en-US" sz="3200" dirty="0"/>
              <a:t>Skits * TPRS * Videos * Puppet Shows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7" descr="students learning Norwegian from a fellow student during FL mont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4691" name="Text Box 3"/>
          <p:cNvSpPr txBox="1">
            <a:spLocks noChangeArrowheads="1"/>
          </p:cNvSpPr>
          <p:nvPr/>
        </p:nvSpPr>
        <p:spPr bwMode="auto">
          <a:xfrm>
            <a:off x="0" y="228600"/>
            <a:ext cx="9144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Playing school | </a:t>
            </a:r>
            <a:r>
              <a:rPr 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Student-run language classes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4" descr="language ambush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0835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Playing researcher | 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Language </a:t>
            </a:r>
            <a:r>
              <a:rPr 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ambush</a:t>
            </a:r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4" descr="Gerry - Cesar Chavez lesson (9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8787" name="Text Box 3"/>
          <p:cNvSpPr txBox="1">
            <a:spLocks noChangeArrowheads="1"/>
          </p:cNvSpPr>
          <p:nvPr/>
        </p:nvSpPr>
        <p:spPr bwMode="auto">
          <a:xfrm>
            <a:off x="5488031" y="838200"/>
            <a:ext cx="3655969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Simulations</a:t>
            </a:r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charset="0"/>
            </a:endParaRPr>
          </a:p>
          <a:p>
            <a:pPr algn="r">
              <a:defRPr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Farmworkers protest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0339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9938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4495800" y="3505200"/>
            <a:ext cx="3962400" cy="1981200"/>
          </a:xfrm>
        </p:spPr>
        <p:txBody>
          <a:bodyPr/>
          <a:lstStyle/>
          <a:p>
            <a:pPr algn="r"/>
            <a:endParaRPr lang="en-US" sz="2800" b="1" smtClean="0">
              <a:latin typeface="Arial Narrow" pitchFamily="34" charset="0"/>
            </a:endParaRPr>
          </a:p>
          <a:p>
            <a:pPr algn="r"/>
            <a:endParaRPr lang="en-US" smtClean="0"/>
          </a:p>
          <a:p>
            <a:pPr algn="r"/>
            <a:endParaRPr lang="en-US" smtClean="0"/>
          </a:p>
        </p:txBody>
      </p:sp>
      <p:sp>
        <p:nvSpPr>
          <p:cNvPr id="39940" name="Text Box 5"/>
          <p:cNvSpPr txBox="1">
            <a:spLocks noChangeArrowheads="1"/>
          </p:cNvSpPr>
          <p:nvPr/>
        </p:nvSpPr>
        <p:spPr bwMode="auto">
          <a:xfrm>
            <a:off x="457200" y="228600"/>
            <a:ext cx="3429144" cy="1754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dirty="0" smtClean="0"/>
              <a:t>Play “old favorites”</a:t>
            </a:r>
          </a:p>
          <a:p>
            <a:r>
              <a:rPr lang="en-US" sz="3600" dirty="0" smtClean="0"/>
              <a:t>Create </a:t>
            </a:r>
            <a:r>
              <a:rPr lang="en-US" sz="3600" dirty="0"/>
              <a:t>a floor </a:t>
            </a:r>
            <a:r>
              <a:rPr lang="en-US" sz="3600" dirty="0" smtClean="0"/>
              <a:t>map/</a:t>
            </a:r>
          </a:p>
          <a:p>
            <a:r>
              <a:rPr lang="en-US" sz="3600" dirty="0" smtClean="0"/>
              <a:t>Twister game</a:t>
            </a:r>
            <a:endParaRPr lang="en-US" sz="3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1030390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9938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4495800" y="3505200"/>
            <a:ext cx="3962400" cy="1981200"/>
          </a:xfrm>
        </p:spPr>
        <p:txBody>
          <a:bodyPr/>
          <a:lstStyle/>
          <a:p>
            <a:pPr algn="r"/>
            <a:endParaRPr lang="en-US" sz="2800" b="1" smtClean="0">
              <a:latin typeface="Arial Narrow" pitchFamily="34" charset="0"/>
            </a:endParaRPr>
          </a:p>
          <a:p>
            <a:pPr algn="r"/>
            <a:endParaRPr lang="en-US" smtClean="0"/>
          </a:p>
          <a:p>
            <a:pPr algn="r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0214095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4" descr="kid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715000" y="304800"/>
            <a:ext cx="2971800" cy="609600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latin typeface="Arial Narrow" pitchFamily="34" charset="0"/>
              </a:rPr>
              <a:t>Take a </a:t>
            </a:r>
            <a:br>
              <a:rPr lang="en-US" sz="3600" b="1" dirty="0" smtClean="0">
                <a:latin typeface="Arial Narrow" pitchFamily="34" charset="0"/>
              </a:rPr>
            </a:br>
            <a:r>
              <a:rPr lang="en-US" sz="3600" b="1" dirty="0" smtClean="0">
                <a:latin typeface="Arial Narrow" pitchFamily="34" charset="0"/>
              </a:rPr>
              <a:t>“fantasy trip”!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9" descr="bahamas-day-tri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2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5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4495800" y="3505200"/>
            <a:ext cx="3962400" cy="1981200"/>
          </a:xfrm>
        </p:spPr>
        <p:txBody>
          <a:bodyPr/>
          <a:lstStyle/>
          <a:p>
            <a:pPr algn="r"/>
            <a:endParaRPr lang="en-US" sz="2800" b="1" smtClean="0">
              <a:latin typeface="Arial Narrow" pitchFamily="34" charset="0"/>
            </a:endParaRPr>
          </a:p>
          <a:p>
            <a:pPr algn="r"/>
            <a:endParaRPr lang="en-US" smtClean="0"/>
          </a:p>
          <a:p>
            <a:pPr algn="r"/>
            <a:endParaRPr lang="en-US" smtClean="0"/>
          </a:p>
        </p:txBody>
      </p:sp>
      <p:sp>
        <p:nvSpPr>
          <p:cNvPr id="163845" name="Rectangle 5"/>
          <p:cNvSpPr>
            <a:spLocks noChangeArrowheads="1"/>
          </p:cNvSpPr>
          <p:nvPr/>
        </p:nvSpPr>
        <p:spPr bwMode="auto">
          <a:xfrm>
            <a:off x="4572000" y="776288"/>
            <a:ext cx="4267200" cy="545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tabLst>
                <a:tab pos="457200" algn="l"/>
              </a:tabLst>
              <a:defRPr/>
            </a:pPr>
            <a:r>
              <a:rPr lang="en-US" altLang="zh-CN" sz="3200">
                <a:effectLst>
                  <a:outerShdw blurRad="38100" dist="38100" dir="2700000" algn="tl">
                    <a:srgbClr val="FFFFFF"/>
                  </a:outerShdw>
                </a:effectLst>
                <a:ea typeface="宋体" pitchFamily="2" charset="-122"/>
              </a:rPr>
              <a:t>Take a trip to anywhere!</a:t>
            </a:r>
          </a:p>
          <a:p>
            <a:pPr>
              <a:tabLst>
                <a:tab pos="457200" algn="l"/>
              </a:tabLst>
              <a:defRPr/>
            </a:pPr>
            <a:endParaRPr lang="en-US" altLang="zh-CN" sz="2000">
              <a:effectLst>
                <a:outerShdw blurRad="38100" dist="38100" dir="2700000" algn="tl">
                  <a:srgbClr val="FFFFFF"/>
                </a:outerShdw>
              </a:effectLst>
              <a:ea typeface="宋体" pitchFamily="2" charset="-122"/>
            </a:endParaRPr>
          </a:p>
          <a:p>
            <a:pPr>
              <a:buFontTx/>
              <a:buChar char="•"/>
              <a:tabLst>
                <a:tab pos="457200" algn="l"/>
              </a:tabLst>
              <a:defRPr/>
            </a:pPr>
            <a:r>
              <a:rPr lang="en-US" altLang="zh-CN" sz="3000">
                <a:effectLst>
                  <a:outerShdw blurRad="38100" dist="38100" dir="2700000" algn="tl">
                    <a:srgbClr val="FFFFFF"/>
                  </a:outerShdw>
                </a:effectLst>
                <a:ea typeface="宋体" pitchFamily="2" charset="-122"/>
              </a:rPr>
              <a:t> neighborhoods</a:t>
            </a:r>
          </a:p>
          <a:p>
            <a:pPr>
              <a:buFontTx/>
              <a:buChar char="•"/>
              <a:tabLst>
                <a:tab pos="457200" algn="l"/>
              </a:tabLst>
              <a:defRPr/>
            </a:pPr>
            <a:r>
              <a:rPr lang="en-US" altLang="zh-CN" sz="3000">
                <a:effectLst>
                  <a:outerShdw blurRad="38100" dist="38100" dir="2700000" algn="tl">
                    <a:srgbClr val="FFFFFF"/>
                  </a:outerShdw>
                </a:effectLst>
                <a:ea typeface="宋体" pitchFamily="2" charset="-122"/>
              </a:rPr>
              <a:t> cities, countries, regions</a:t>
            </a:r>
          </a:p>
          <a:p>
            <a:pPr>
              <a:buFontTx/>
              <a:buChar char="•"/>
              <a:tabLst>
                <a:tab pos="457200" algn="l"/>
              </a:tabLst>
              <a:defRPr/>
            </a:pPr>
            <a:r>
              <a:rPr lang="en-US" altLang="zh-CN" sz="3000">
                <a:effectLst>
                  <a:outerShdw blurRad="38100" dist="38100" dir="2700000" algn="tl">
                    <a:srgbClr val="FFFFFF"/>
                  </a:outerShdw>
                </a:effectLst>
                <a:ea typeface="宋体" pitchFamily="2" charset="-122"/>
              </a:rPr>
              <a:t> stores and businesses</a:t>
            </a:r>
          </a:p>
          <a:p>
            <a:pPr>
              <a:buFontTx/>
              <a:buChar char="•"/>
              <a:tabLst>
                <a:tab pos="457200" algn="l"/>
              </a:tabLst>
              <a:defRPr/>
            </a:pPr>
            <a:r>
              <a:rPr lang="en-US" altLang="zh-CN" sz="3000">
                <a:effectLst>
                  <a:outerShdw blurRad="38100" dist="38100" dir="2700000" algn="tl">
                    <a:srgbClr val="FFFFFF"/>
                  </a:outerShdw>
                </a:effectLst>
                <a:ea typeface="宋体" pitchFamily="2" charset="-122"/>
              </a:rPr>
              <a:t> markets</a:t>
            </a:r>
          </a:p>
          <a:p>
            <a:pPr>
              <a:buFontTx/>
              <a:buChar char="•"/>
              <a:tabLst>
                <a:tab pos="457200" algn="l"/>
              </a:tabLst>
              <a:defRPr/>
            </a:pPr>
            <a:r>
              <a:rPr lang="en-US" altLang="zh-CN" sz="3000">
                <a:effectLst>
                  <a:outerShdw blurRad="38100" dist="38100" dir="2700000" algn="tl">
                    <a:srgbClr val="FFFFFF"/>
                  </a:outerShdw>
                </a:effectLst>
                <a:ea typeface="宋体" pitchFamily="2" charset="-122"/>
              </a:rPr>
              <a:t> restaurants</a:t>
            </a:r>
          </a:p>
          <a:p>
            <a:pPr>
              <a:buFontTx/>
              <a:buChar char="•"/>
              <a:tabLst>
                <a:tab pos="457200" algn="l"/>
              </a:tabLst>
              <a:defRPr/>
            </a:pPr>
            <a:r>
              <a:rPr lang="en-US" altLang="zh-CN" sz="3000">
                <a:effectLst>
                  <a:outerShdw blurRad="38100" dist="38100" dir="2700000" algn="tl">
                    <a:srgbClr val="FFFFFF"/>
                  </a:outerShdw>
                </a:effectLst>
                <a:ea typeface="宋体" pitchFamily="2" charset="-122"/>
              </a:rPr>
              <a:t> museums and galleries</a:t>
            </a:r>
          </a:p>
          <a:p>
            <a:pPr>
              <a:buFontTx/>
              <a:buChar char="•"/>
              <a:tabLst>
                <a:tab pos="457200" algn="l"/>
              </a:tabLst>
              <a:defRPr/>
            </a:pPr>
            <a:r>
              <a:rPr lang="en-US" altLang="zh-CN" sz="3000">
                <a:effectLst>
                  <a:outerShdw blurRad="38100" dist="38100" dir="2700000" algn="tl">
                    <a:srgbClr val="FFFFFF"/>
                  </a:outerShdw>
                </a:effectLst>
                <a:ea typeface="宋体" pitchFamily="2" charset="-122"/>
              </a:rPr>
              <a:t> concerts and shows</a:t>
            </a:r>
          </a:p>
          <a:p>
            <a:pPr>
              <a:buFontTx/>
              <a:buChar char="•"/>
              <a:tabLst>
                <a:tab pos="457200" algn="l"/>
              </a:tabLst>
              <a:defRPr/>
            </a:pPr>
            <a:r>
              <a:rPr lang="en-US" altLang="zh-CN" sz="3000">
                <a:effectLst>
                  <a:outerShdw blurRad="38100" dist="38100" dir="2700000" algn="tl">
                    <a:srgbClr val="FFFFFF"/>
                  </a:outerShdw>
                </a:effectLst>
                <a:ea typeface="宋体" pitchFamily="2" charset="-122"/>
              </a:rPr>
              <a:t> schools</a:t>
            </a:r>
          </a:p>
          <a:p>
            <a:pPr>
              <a:buFontTx/>
              <a:buChar char="•"/>
              <a:tabLst>
                <a:tab pos="457200" algn="l"/>
              </a:tabLst>
              <a:defRPr/>
            </a:pPr>
            <a:r>
              <a:rPr lang="en-US" altLang="zh-CN" sz="3000">
                <a:effectLst>
                  <a:outerShdw blurRad="38100" dist="38100" dir="2700000" algn="tl">
                    <a:srgbClr val="FFFFFF"/>
                  </a:outerShdw>
                </a:effectLst>
                <a:ea typeface="宋体" pitchFamily="2" charset="-122"/>
              </a:rPr>
              <a:t> epals’ homes</a:t>
            </a:r>
          </a:p>
          <a:p>
            <a:pPr>
              <a:buFontTx/>
              <a:buChar char="•"/>
              <a:tabLst>
                <a:tab pos="457200" algn="l"/>
              </a:tabLst>
              <a:defRPr/>
            </a:pPr>
            <a:r>
              <a:rPr lang="en-US" altLang="zh-CN" sz="3000">
                <a:effectLst>
                  <a:outerShdw blurRad="38100" dist="38100" dir="2700000" algn="tl">
                    <a:srgbClr val="FFFFFF"/>
                  </a:outerShdw>
                </a:effectLst>
                <a:ea typeface="宋体" pitchFamily="2" charset="-122"/>
              </a:rPr>
              <a:t> parks and beaches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6" descr="maleta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3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4495800" y="3505200"/>
            <a:ext cx="3962400" cy="1981200"/>
          </a:xfrm>
        </p:spPr>
        <p:txBody>
          <a:bodyPr/>
          <a:lstStyle/>
          <a:p>
            <a:pPr algn="r"/>
            <a:endParaRPr lang="en-US" sz="2800" b="1" smtClean="0">
              <a:latin typeface="Arial Narrow" pitchFamily="34" charset="0"/>
            </a:endParaRPr>
          </a:p>
          <a:p>
            <a:pPr algn="r"/>
            <a:endParaRPr lang="en-US" smtClean="0"/>
          </a:p>
          <a:p>
            <a:pPr algn="r"/>
            <a:endParaRPr lang="en-US" smtClean="0"/>
          </a:p>
        </p:txBody>
      </p:sp>
      <p:sp>
        <p:nvSpPr>
          <p:cNvPr id="40964" name="Text Box 5"/>
          <p:cNvSpPr txBox="1">
            <a:spLocks noChangeArrowheads="1"/>
          </p:cNvSpPr>
          <p:nvPr/>
        </p:nvSpPr>
        <p:spPr bwMode="auto">
          <a:xfrm>
            <a:off x="228600" y="304800"/>
            <a:ext cx="37036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/>
              <a:t>Pack your suitcase!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2209800"/>
          </a:xfrm>
          <a:solidFill>
            <a:schemeClr val="bg1"/>
          </a:solidFill>
        </p:spPr>
        <p:txBody>
          <a:bodyPr/>
          <a:lstStyle/>
          <a:p>
            <a:r>
              <a:rPr lang="en-US" sz="4800" dirty="0" smtClean="0">
                <a:latin typeface="Arial Narrow" pitchFamily="34" charset="0"/>
              </a:rPr>
              <a:t>Don’t forget your boarding pass!</a:t>
            </a:r>
            <a:br>
              <a:rPr lang="en-US" sz="4800" dirty="0" smtClean="0">
                <a:latin typeface="Arial Narrow" pitchFamily="34" charset="0"/>
              </a:rPr>
            </a:br>
            <a:r>
              <a:rPr lang="en-US" sz="4000" dirty="0" smtClean="0">
                <a:latin typeface="Arial Narrow" pitchFamily="34" charset="0"/>
              </a:rPr>
              <a:t>omatic.musicairport.com</a:t>
            </a:r>
            <a:endParaRPr lang="en-US" sz="4800" dirty="0" smtClean="0">
              <a:latin typeface="Arial Narrow" pitchFamily="34" charset="0"/>
            </a:endParaRPr>
          </a:p>
        </p:txBody>
      </p:sp>
      <p:sp>
        <p:nvSpPr>
          <p:cNvPr id="43011" name="Rectangle 19"/>
          <p:cNvSpPr>
            <a:spLocks noChangeArrowheads="1"/>
          </p:cNvSpPr>
          <p:nvPr/>
        </p:nvSpPr>
        <p:spPr bwMode="auto">
          <a:xfrm>
            <a:off x="0" y="5715000"/>
            <a:ext cx="9144000" cy="1143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43012" name="Picture 20" descr="pas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133600"/>
            <a:ext cx="8686800" cy="3557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026"/>
          <p:cNvSpPr>
            <a:spLocks noGrp="1" noChangeArrowheads="1"/>
          </p:cNvSpPr>
          <p:nvPr>
            <p:ph type="title" idx="4294967295"/>
          </p:nvPr>
        </p:nvSpPr>
        <p:spPr>
          <a:xfrm>
            <a:off x="5105400" y="2819400"/>
            <a:ext cx="3429000" cy="1143000"/>
          </a:xfrm>
        </p:spPr>
        <p:txBody>
          <a:bodyPr/>
          <a:lstStyle/>
          <a:p>
            <a:pPr algn="ctr"/>
            <a:r>
              <a:rPr lang="en-US" sz="4200" dirty="0" smtClean="0">
                <a:latin typeface="Arial Narrow" pitchFamily="34" charset="0"/>
              </a:rPr>
              <a:t>Be subversive…</a:t>
            </a:r>
          </a:p>
        </p:txBody>
      </p:sp>
      <p:pic>
        <p:nvPicPr>
          <p:cNvPr id="3" name="Picture 2" descr="Teaching-as-a-Subversive-Activit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3000" y="685800"/>
            <a:ext cx="3429000" cy="54606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4009721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026"/>
          <p:cNvSpPr>
            <a:spLocks noGrp="1" noChangeArrowheads="1"/>
          </p:cNvSpPr>
          <p:nvPr>
            <p:ph type="title" idx="4294967295"/>
          </p:nvPr>
        </p:nvSpPr>
        <p:spPr>
          <a:xfrm>
            <a:off x="2895600" y="228600"/>
            <a:ext cx="3429000" cy="1143000"/>
          </a:xfrm>
        </p:spPr>
        <p:txBody>
          <a:bodyPr/>
          <a:lstStyle/>
          <a:p>
            <a:pPr algn="ctr"/>
            <a:r>
              <a:rPr lang="en-US" sz="4200" dirty="0" smtClean="0">
                <a:latin typeface="Arial Narrow" pitchFamily="34" charset="0"/>
              </a:rPr>
              <a:t>play…</a:t>
            </a:r>
          </a:p>
        </p:txBody>
      </p:sp>
      <p:pic>
        <p:nvPicPr>
          <p:cNvPr id="4" name="Picture 3" descr="1966lincolnplan15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4400" y="1371600"/>
            <a:ext cx="7231632" cy="4648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inimal-desktop-wallpaper-have-fun-black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04800" y="304800"/>
            <a:ext cx="141925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and…</a:t>
            </a:r>
          </a:p>
        </p:txBody>
      </p:sp>
    </p:spTree>
    <p:extLst>
      <p:ext uri="{BB962C8B-B14F-4D97-AF65-F5344CB8AC3E}">
        <p14:creationId xmlns:p14="http://schemas.microsoft.com/office/powerpoint/2010/main" xmlns="" val="340987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304800"/>
            <a:ext cx="141925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and…</a:t>
            </a:r>
          </a:p>
        </p:txBody>
      </p:sp>
      <p:pic>
        <p:nvPicPr>
          <p:cNvPr id="3" name="Picture 2" descr="tumblr_mnml3vasvh1r7izj2o1_1280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4800" y="533400"/>
            <a:ext cx="4670727" cy="58165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ykTh0Ob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8200" y="762000"/>
            <a:ext cx="4344690" cy="1905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teachers_teach_us_things_no_one_else_can_640_21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24400" y="3048000"/>
            <a:ext cx="4141305" cy="2438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139528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3" descr="classroo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7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Text Box 5"/>
          <p:cNvSpPr txBox="1">
            <a:spLocks noChangeArrowheads="1"/>
          </p:cNvSpPr>
          <p:nvPr/>
        </p:nvSpPr>
        <p:spPr bwMode="auto">
          <a:xfrm>
            <a:off x="1630363" y="1489075"/>
            <a:ext cx="2444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26636" name="Text Box 12"/>
          <p:cNvSpPr txBox="1">
            <a:spLocks noChangeArrowheads="1"/>
          </p:cNvSpPr>
          <p:nvPr/>
        </p:nvSpPr>
        <p:spPr bwMode="auto">
          <a:xfrm>
            <a:off x="228600" y="0"/>
            <a:ext cx="8915400" cy="672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66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Questions? Comments?</a:t>
            </a:r>
          </a:p>
          <a:p>
            <a:pPr algn="ctr">
              <a:spcBef>
                <a:spcPct val="50000"/>
              </a:spcBef>
              <a:defRPr/>
            </a:pPr>
            <a:endParaRPr lang="en-US" sz="66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>
              <a:spcBef>
                <a:spcPct val="50000"/>
              </a:spcBef>
              <a:defRPr/>
            </a:pPr>
            <a:endParaRPr lang="en-US" sz="1200">
              <a:solidFill>
                <a:schemeClr val="bg1"/>
              </a:solidFill>
            </a:endParaRPr>
          </a:p>
          <a:p>
            <a:pPr algn="ctr">
              <a:spcBef>
                <a:spcPct val="50000"/>
              </a:spcBef>
              <a:defRPr/>
            </a:pPr>
            <a:endParaRPr lang="en-US" sz="1200">
              <a:solidFill>
                <a:schemeClr val="bg1"/>
              </a:solidFill>
            </a:endParaRPr>
          </a:p>
          <a:p>
            <a:pPr algn="ctr">
              <a:spcBef>
                <a:spcPct val="50000"/>
              </a:spcBef>
              <a:defRPr/>
            </a:pPr>
            <a:endParaRPr lang="en-US" sz="1200">
              <a:solidFill>
                <a:schemeClr val="bg1"/>
              </a:solidFill>
            </a:endParaRPr>
          </a:p>
          <a:p>
            <a:pPr algn="ctr">
              <a:spcBef>
                <a:spcPct val="50000"/>
              </a:spcBef>
              <a:defRPr/>
            </a:pPr>
            <a:endParaRPr lang="en-US" sz="3600">
              <a:solidFill>
                <a:schemeClr val="bg1"/>
              </a:solidFill>
            </a:endParaRPr>
          </a:p>
          <a:p>
            <a:pPr algn="ctr">
              <a:spcBef>
                <a:spcPct val="50000"/>
              </a:spcBef>
              <a:defRPr/>
            </a:pPr>
            <a:endParaRPr lang="en-US" sz="3600">
              <a:solidFill>
                <a:schemeClr val="bg1"/>
              </a:solidFill>
            </a:endParaRPr>
          </a:p>
          <a:p>
            <a:pPr algn="ctr">
              <a:spcBef>
                <a:spcPct val="50000"/>
              </a:spcBef>
              <a:defRPr/>
            </a:pPr>
            <a:endParaRPr lang="en-US" sz="3600">
              <a:solidFill>
                <a:schemeClr val="bg1"/>
              </a:solidFill>
            </a:endParaRPr>
          </a:p>
          <a:p>
            <a:pPr algn="r">
              <a:spcBef>
                <a:spcPct val="50000"/>
              </a:spcBef>
              <a:defRPr/>
            </a:pPr>
            <a:r>
              <a:rPr lang="en-US" sz="36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lori@miscositas.com</a:t>
            </a:r>
            <a:r>
              <a:rPr lang="en-US">
                <a:solidFill>
                  <a:schemeClr val="bg1"/>
                </a:solidFill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1705</TotalTime>
  <Words>765</Words>
  <Application>Microsoft Office PowerPoint</Application>
  <PresentationFormat>On-screen Show (4:3)</PresentationFormat>
  <Paragraphs>185</Paragraphs>
  <Slides>58</Slides>
  <Notes>12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60" baseType="lpstr">
      <vt:lpstr>Office Theme</vt:lpstr>
      <vt:lpstr>PhotoFinish Image Document</vt:lpstr>
      <vt:lpstr>All work and no…?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Manipulatives:  *  toys  * fake food  * musical instruments  * animals  * transportation  * lot of STUFF! 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Take a  “fantasy trip”!</vt:lpstr>
      <vt:lpstr>Slide 51</vt:lpstr>
      <vt:lpstr>Slide 52</vt:lpstr>
      <vt:lpstr>Don’t forget your boarding pass! omatic.musicairport.com</vt:lpstr>
      <vt:lpstr>Be subversive…</vt:lpstr>
      <vt:lpstr>play…</vt:lpstr>
      <vt:lpstr>Slide 56</vt:lpstr>
      <vt:lpstr>Slide 57</vt:lpstr>
      <vt:lpstr>Slide 58</vt:lpstr>
    </vt:vector>
  </TitlesOfParts>
  <Company>Herricks UFSD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Language  and Culture  of Stories</dc:title>
  <dc:creator>Herricks High School</dc:creator>
  <cp:lastModifiedBy>Lori</cp:lastModifiedBy>
  <cp:revision>125</cp:revision>
  <cp:lastPrinted>1999-10-25T19:40:48Z</cp:lastPrinted>
  <dcterms:created xsi:type="dcterms:W3CDTF">1999-10-25T15:55:58Z</dcterms:created>
  <dcterms:modified xsi:type="dcterms:W3CDTF">2014-11-09T02:47:07Z</dcterms:modified>
</cp:coreProperties>
</file>